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82" d="100"/>
          <a:sy n="82" d="100"/>
        </p:scale>
        <p:origin x="691"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3548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24830-7D1C-1AAB-D910-071142C285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476274-7F9F-E83C-826B-6DF1C8335C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8863E8-D18A-8EA3-0D69-2BA86AA930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3384C9-F2B4-9708-C6B4-40DAA1B4A7A4}"/>
              </a:ext>
            </a:extLst>
          </p:cNvPr>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28243499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image" Target="../media/image49.png"/><Relationship Id="rId7" Type="http://schemas.openxmlformats.org/officeDocument/2006/relationships/image" Target="../media/image53.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52.png"/><Relationship Id="rId5" Type="http://schemas.openxmlformats.org/officeDocument/2006/relationships/image" Target="../media/image51.png"/><Relationship Id="rId4" Type="http://schemas.openxmlformats.org/officeDocument/2006/relationships/image" Target="../media/image50.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9.png"/><Relationship Id="rId7"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0.png"/><Relationship Id="rId4" Type="http://schemas.openxmlformats.org/officeDocument/2006/relationships/image" Target="../media/image1.jpg"/><Relationship Id="rId9" Type="http://schemas.openxmlformats.org/officeDocument/2006/relationships/image" Target="../media/image1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17.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6.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 Id="rId9" Type="http://schemas.openxmlformats.org/officeDocument/2006/relationships/image" Target="../media/image30.png"/></Relationships>
</file>

<file path=ppt/slides/_rels/slide7.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34.png"/><Relationship Id="rId5" Type="http://schemas.openxmlformats.org/officeDocument/2006/relationships/image" Target="../media/image33.png"/><Relationship Id="rId10" Type="http://schemas.openxmlformats.org/officeDocument/2006/relationships/image" Target="../media/image38.png"/><Relationship Id="rId4" Type="http://schemas.openxmlformats.org/officeDocument/2006/relationships/image" Target="../media/image32.png"/><Relationship Id="rId9" Type="http://schemas.openxmlformats.org/officeDocument/2006/relationships/image" Target="../media/image37.png"/></Relationships>
</file>

<file path=ppt/slides/_rels/slide8.xml.rels><?xml version="1.0" encoding="UTF-8" standalone="yes"?>
<Relationships xmlns="http://schemas.openxmlformats.org/package/2006/relationships"><Relationship Id="rId8" Type="http://schemas.openxmlformats.org/officeDocument/2006/relationships/image" Target="../media/image44.png"/><Relationship Id="rId3" Type="http://schemas.openxmlformats.org/officeDocument/2006/relationships/image" Target="../media/image39.png"/><Relationship Id="rId7" Type="http://schemas.openxmlformats.org/officeDocument/2006/relationships/image" Target="../media/image43.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2.png"/><Relationship Id="rId5" Type="http://schemas.openxmlformats.org/officeDocument/2006/relationships/image" Target="../media/image41.png"/><Relationship Id="rId10" Type="http://schemas.openxmlformats.org/officeDocument/2006/relationships/image" Target="../media/image45.png"/><Relationship Id="rId4" Type="http://schemas.openxmlformats.org/officeDocument/2006/relationships/image" Target="../media/image40.png"/><Relationship Id="rId9" Type="http://schemas.openxmlformats.org/officeDocument/2006/relationships/image" Target="../media/image19.png"/></Relationships>
</file>

<file path=ppt/slides/_rels/slide9.xml.rels><?xml version="1.0" encoding="UTF-8" standalone="yes"?>
<Relationships xmlns="http://schemas.openxmlformats.org/package/2006/relationships"><Relationship Id="rId8" Type="http://schemas.openxmlformats.org/officeDocument/2006/relationships/image" Target="../media/image47.png"/><Relationship Id="rId3" Type="http://schemas.openxmlformats.org/officeDocument/2006/relationships/image" Target="../media/image4.png"/><Relationship Id="rId7" Type="http://schemas.openxmlformats.org/officeDocument/2006/relationships/image" Target="../media/image46.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2.png"/><Relationship Id="rId4" Type="http://schemas.openxmlformats.org/officeDocument/2006/relationships/image" Target="../media/image12.png"/><Relationship Id="rId9" Type="http://schemas.openxmlformats.org/officeDocument/2006/relationships/image" Target="../media/image48.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A1128"/>
          </a:solidFill>
          <a:ln/>
        </p:spPr>
      </p:sp>
      <p:sp>
        <p:nvSpPr>
          <p:cNvPr id="3" name="Shape 1"/>
          <p:cNvSpPr/>
          <p:nvPr/>
        </p:nvSpPr>
        <p:spPr>
          <a:xfrm>
            <a:off x="0" y="0"/>
            <a:ext cx="12191695" cy="6858000"/>
          </a:xfrm>
          <a:prstGeom prst="rect">
            <a:avLst/>
          </a:prstGeom>
          <a:solidFill>
            <a:srgbClr val="0A1128"/>
          </a:solidFill>
          <a:ln/>
        </p:spPr>
      </p:sp>
      <p:sp>
        <p:nvSpPr>
          <p:cNvPr id="4" name="Shape 2"/>
          <p:cNvSpPr/>
          <p:nvPr/>
        </p:nvSpPr>
        <p:spPr>
          <a:xfrm>
            <a:off x="0" y="0"/>
            <a:ext cx="12191695" cy="75895"/>
          </a:xfrm>
          <a:prstGeom prst="rect">
            <a:avLst/>
          </a:prstGeom>
          <a:solidFill>
            <a:srgbClr val="DC2626"/>
          </a:solidFill>
          <a:ln/>
        </p:spPr>
      </p:sp>
      <p:sp>
        <p:nvSpPr>
          <p:cNvPr id="5" name="Shape 3"/>
          <p:cNvSpPr/>
          <p:nvPr/>
        </p:nvSpPr>
        <p:spPr>
          <a:xfrm>
            <a:off x="0" y="6782105"/>
            <a:ext cx="12191695" cy="75895"/>
          </a:xfrm>
          <a:prstGeom prst="rect">
            <a:avLst/>
          </a:prstGeom>
          <a:solidFill>
            <a:srgbClr val="3B82F6"/>
          </a:solidFill>
          <a:ln/>
        </p:spPr>
      </p:sp>
      <p:sp>
        <p:nvSpPr>
          <p:cNvPr id="6" name="Text 4"/>
          <p:cNvSpPr txBox="1"/>
          <p:nvPr/>
        </p:nvSpPr>
        <p:spPr>
          <a:xfrm>
            <a:off x="457200" y="1143000"/>
            <a:ext cx="5934456" cy="838505"/>
          </a:xfrm>
          <a:prstGeom prst="rect">
            <a:avLst/>
          </a:prstGeom>
          <a:noFill/>
          <a:ln/>
        </p:spPr>
        <p:txBody>
          <a:bodyPr wrap="square" lIns="0" tIns="0" rIns="0" bIns="0" rtlCol="0" anchor="ctr"/>
          <a:lstStyle/>
          <a:p>
            <a:pPr marL="0" indent="0" algn="l">
              <a:buNone/>
            </a:pPr>
            <a:r>
              <a:rPr lang="en-US" sz="5400" b="1" dirty="0">
                <a:solidFill>
                  <a:srgbClr val="DC143C"/>
                </a:solidFill>
                <a:latin typeface="Montserrat" pitchFamily="34" charset="0"/>
                <a:ea typeface="Montserrat" pitchFamily="34" charset="-122"/>
                <a:cs typeface="Montserrat" pitchFamily="34" charset="-120"/>
              </a:rPr>
              <a:t>HEARTCARE AI</a:t>
            </a:r>
            <a:endParaRPr lang="en-US" sz="5400" dirty="0"/>
          </a:p>
        </p:txBody>
      </p:sp>
      <p:sp>
        <p:nvSpPr>
          <p:cNvPr id="7" name="Shape 5"/>
          <p:cNvSpPr/>
          <p:nvPr/>
        </p:nvSpPr>
        <p:spPr>
          <a:xfrm>
            <a:off x="457200" y="2057400"/>
            <a:ext cx="2438705" cy="38405"/>
          </a:xfrm>
          <a:prstGeom prst="rect">
            <a:avLst/>
          </a:prstGeom>
          <a:solidFill>
            <a:srgbClr val="DC143C"/>
          </a:solidFill>
          <a:ln/>
        </p:spPr>
      </p:sp>
      <p:sp>
        <p:nvSpPr>
          <p:cNvPr id="8" name="Text 6"/>
          <p:cNvSpPr txBox="1"/>
          <p:nvPr/>
        </p:nvSpPr>
        <p:spPr>
          <a:xfrm>
            <a:off x="457200" y="2324405"/>
            <a:ext cx="4853635" cy="352958"/>
          </a:xfrm>
          <a:prstGeom prst="rect">
            <a:avLst/>
          </a:prstGeom>
          <a:noFill/>
          <a:ln/>
        </p:spPr>
        <p:txBody>
          <a:bodyPr wrap="square" lIns="0" tIns="0" rIns="0" bIns="0" rtlCol="0" anchor="ctr"/>
          <a:lstStyle/>
          <a:p>
            <a:pPr marL="0" indent="0" algn="l">
              <a:buNone/>
            </a:pPr>
            <a:r>
              <a:rPr lang="en-US" sz="2200" b="1" dirty="0">
                <a:solidFill>
                  <a:srgbClr val="FFFFFF"/>
                </a:solidFill>
                <a:latin typeface="Montserrat" pitchFamily="34" charset="0"/>
                <a:ea typeface="Montserrat" pitchFamily="34" charset="-122"/>
                <a:cs typeface="Montserrat" pitchFamily="34" charset="-120"/>
              </a:rPr>
              <a:t>Revolutionizing Cardiovascular</a:t>
            </a:r>
            <a:endParaRPr lang="en-US" sz="2200" dirty="0"/>
          </a:p>
        </p:txBody>
      </p:sp>
      <p:sp>
        <p:nvSpPr>
          <p:cNvPr id="9" name="Text 7"/>
          <p:cNvSpPr txBox="1"/>
          <p:nvPr/>
        </p:nvSpPr>
        <p:spPr>
          <a:xfrm>
            <a:off x="457200" y="2681021"/>
            <a:ext cx="5386730" cy="352958"/>
          </a:xfrm>
          <a:prstGeom prst="rect">
            <a:avLst/>
          </a:prstGeom>
          <a:noFill/>
          <a:ln/>
        </p:spPr>
        <p:txBody>
          <a:bodyPr wrap="square" lIns="0" tIns="0" rIns="0" bIns="0" rtlCol="0" anchor="ctr"/>
          <a:lstStyle/>
          <a:p>
            <a:pPr marL="0" indent="0" algn="l">
              <a:buNone/>
            </a:pPr>
            <a:r>
              <a:rPr lang="en-US" sz="2200" b="1" dirty="0">
                <a:solidFill>
                  <a:srgbClr val="FFFFFF"/>
                </a:solidFill>
                <a:latin typeface="Montserrat" pitchFamily="34" charset="0"/>
                <a:ea typeface="Montserrat" pitchFamily="34" charset="-122"/>
                <a:cs typeface="Montserrat" pitchFamily="34" charset="-120"/>
              </a:rPr>
              <a:t>Emergency Response in Indonesia</a:t>
            </a:r>
            <a:endParaRPr lang="en-US" sz="2200" dirty="0"/>
          </a:p>
        </p:txBody>
      </p:sp>
      <p:sp>
        <p:nvSpPr>
          <p:cNvPr id="10" name="Shape 8"/>
          <p:cNvSpPr/>
          <p:nvPr/>
        </p:nvSpPr>
        <p:spPr>
          <a:xfrm>
            <a:off x="457200" y="3343046"/>
            <a:ext cx="3847795" cy="381305"/>
          </a:xfrm>
          <a:prstGeom prst="roundRect">
            <a:avLst>
              <a:gd name="adj" fmla="val 119904"/>
            </a:avLst>
          </a:prstGeom>
          <a:solidFill>
            <a:srgbClr val="FFD700"/>
          </a:solidFill>
          <a:ln/>
        </p:spPr>
      </p:sp>
      <p:sp>
        <p:nvSpPr>
          <p:cNvPr id="11" name="Text 9"/>
          <p:cNvSpPr txBox="1"/>
          <p:nvPr/>
        </p:nvSpPr>
        <p:spPr>
          <a:xfrm>
            <a:off x="609905" y="3409798"/>
            <a:ext cx="3672230" cy="238658"/>
          </a:xfrm>
          <a:prstGeom prst="rect">
            <a:avLst/>
          </a:prstGeom>
          <a:noFill/>
          <a:ln/>
        </p:spPr>
        <p:txBody>
          <a:bodyPr wrap="square" lIns="0" tIns="0" rIns="0" bIns="0" rtlCol="0" anchor="ctr"/>
          <a:lstStyle/>
          <a:p>
            <a:pPr marL="0" indent="0" algn="l">
              <a:buNone/>
            </a:pPr>
            <a:r>
              <a:rPr lang="en-US" sz="1300" b="1" dirty="0">
                <a:solidFill>
                  <a:srgbClr val="0A1128"/>
                </a:solidFill>
                <a:latin typeface="Poppins" pitchFamily="34" charset="0"/>
                <a:ea typeface="Poppins" pitchFamily="34" charset="-122"/>
                <a:cs typeface="Poppins" pitchFamily="34" charset="-120"/>
              </a:rPr>
              <a:t>Indonesia Healthcare AI Hackathon 2025</a:t>
            </a:r>
            <a:endParaRPr lang="en-US" sz="1300" dirty="0"/>
          </a:p>
        </p:txBody>
      </p:sp>
      <p:sp>
        <p:nvSpPr>
          <p:cNvPr id="12" name="Text 10"/>
          <p:cNvSpPr txBox="1"/>
          <p:nvPr/>
        </p:nvSpPr>
        <p:spPr>
          <a:xfrm>
            <a:off x="457200" y="4019702"/>
            <a:ext cx="6972300" cy="314554"/>
          </a:xfrm>
          <a:prstGeom prst="rect">
            <a:avLst/>
          </a:prstGeom>
          <a:noFill/>
          <a:ln/>
        </p:spPr>
        <p:txBody>
          <a:bodyPr wrap="square" lIns="0" tIns="0" rIns="0" bIns="0" rtlCol="0" anchor="ctr"/>
          <a:lstStyle/>
          <a:p>
            <a:pPr marL="0" indent="0" algn="l">
              <a:buNone/>
            </a:pPr>
            <a:r>
              <a:rPr lang="en-US" sz="1800" b="1" dirty="0">
                <a:solidFill>
                  <a:srgbClr val="32CD32"/>
                </a:solidFill>
                <a:latin typeface="Poppins" pitchFamily="34" charset="0"/>
                <a:ea typeface="Poppins" pitchFamily="34" charset="-122"/>
                <a:cs typeface="Poppins" pitchFamily="34" charset="-120"/>
              </a:rPr>
              <a:t>"Smart AI Call Center, Saving Lives—Every Second Counts!"</a:t>
            </a:r>
            <a:endParaRPr lang="en-US" sz="1800" dirty="0"/>
          </a:p>
        </p:txBody>
      </p:sp>
      <p:sp>
        <p:nvSpPr>
          <p:cNvPr id="13" name="Text 11"/>
          <p:cNvSpPr txBox="1"/>
          <p:nvPr/>
        </p:nvSpPr>
        <p:spPr>
          <a:xfrm>
            <a:off x="457200" y="5639105"/>
            <a:ext cx="1438351" cy="267005"/>
          </a:xfrm>
          <a:prstGeom prst="rect">
            <a:avLst/>
          </a:prstGeom>
          <a:noFill/>
          <a:ln/>
        </p:spPr>
        <p:txBody>
          <a:bodyPr wrap="square" lIns="0" tIns="0" rIns="0" bIns="0" rtlCol="0" anchor="ctr"/>
          <a:lstStyle/>
          <a:p>
            <a:pPr marL="0" indent="0" algn="l">
              <a:buNone/>
            </a:pPr>
            <a:r>
              <a:rPr lang="en-US" sz="1500" dirty="0">
                <a:solidFill>
                  <a:srgbClr val="FFFFFF"/>
                </a:solidFill>
                <a:latin typeface="Poppins" pitchFamily="34" charset="0"/>
                <a:ea typeface="Poppins" pitchFamily="34" charset="-122"/>
                <a:cs typeface="Poppins" pitchFamily="34" charset="-120"/>
              </a:rPr>
              <a:t>Dream Team:</a:t>
            </a:r>
            <a:endParaRPr lang="en-US" sz="1500" dirty="0"/>
          </a:p>
        </p:txBody>
      </p:sp>
      <p:sp>
        <p:nvSpPr>
          <p:cNvPr id="14" name="Shape 12"/>
          <p:cNvSpPr/>
          <p:nvPr/>
        </p:nvSpPr>
        <p:spPr>
          <a:xfrm>
            <a:off x="457200" y="6019495"/>
            <a:ext cx="1067105" cy="381305"/>
          </a:xfrm>
          <a:prstGeom prst="roundRect">
            <a:avLst>
              <a:gd name="adj" fmla="val 23981"/>
            </a:avLst>
          </a:prstGeom>
          <a:solidFill>
            <a:srgbClr val="1E90FF">
              <a:alpha val="15000"/>
            </a:srgbClr>
          </a:solidFill>
          <a:ln/>
        </p:spPr>
      </p:sp>
      <p:sp>
        <p:nvSpPr>
          <p:cNvPr id="15" name="Shape 13"/>
          <p:cNvSpPr/>
          <p:nvPr/>
        </p:nvSpPr>
        <p:spPr>
          <a:xfrm>
            <a:off x="457200" y="6019495"/>
            <a:ext cx="38405" cy="381305"/>
          </a:xfrm>
          <a:prstGeom prst="rect">
            <a:avLst/>
          </a:prstGeom>
          <a:solidFill>
            <a:srgbClr val="1E90FF"/>
          </a:solidFill>
          <a:ln/>
        </p:spPr>
      </p:sp>
      <p:sp>
        <p:nvSpPr>
          <p:cNvPr id="16" name="Shape 14"/>
          <p:cNvSpPr/>
          <p:nvPr/>
        </p:nvSpPr>
        <p:spPr>
          <a:xfrm>
            <a:off x="1597457" y="6019495"/>
            <a:ext cx="857707" cy="381305"/>
          </a:xfrm>
          <a:prstGeom prst="roundRect">
            <a:avLst>
              <a:gd name="adj" fmla="val 23981"/>
            </a:avLst>
          </a:prstGeom>
          <a:solidFill>
            <a:srgbClr val="1E90FF">
              <a:alpha val="15000"/>
            </a:srgbClr>
          </a:solidFill>
          <a:ln/>
        </p:spPr>
      </p:sp>
      <p:sp>
        <p:nvSpPr>
          <p:cNvPr id="17" name="Shape 15"/>
          <p:cNvSpPr/>
          <p:nvPr/>
        </p:nvSpPr>
        <p:spPr>
          <a:xfrm>
            <a:off x="1597457" y="6019495"/>
            <a:ext cx="38405" cy="381305"/>
          </a:xfrm>
          <a:prstGeom prst="rect">
            <a:avLst/>
          </a:prstGeom>
          <a:solidFill>
            <a:srgbClr val="1E90FF"/>
          </a:solidFill>
          <a:ln/>
        </p:spPr>
      </p:sp>
      <p:sp>
        <p:nvSpPr>
          <p:cNvPr id="18" name="Shape 16"/>
          <p:cNvSpPr/>
          <p:nvPr/>
        </p:nvSpPr>
        <p:spPr>
          <a:xfrm>
            <a:off x="2525573" y="6019495"/>
            <a:ext cx="2572207" cy="381305"/>
          </a:xfrm>
          <a:prstGeom prst="roundRect">
            <a:avLst>
              <a:gd name="adj" fmla="val 23981"/>
            </a:avLst>
          </a:prstGeom>
          <a:solidFill>
            <a:srgbClr val="1E90FF">
              <a:alpha val="15000"/>
            </a:srgbClr>
          </a:solidFill>
          <a:ln/>
        </p:spPr>
      </p:sp>
      <p:sp>
        <p:nvSpPr>
          <p:cNvPr id="19" name="Shape 17"/>
          <p:cNvSpPr/>
          <p:nvPr/>
        </p:nvSpPr>
        <p:spPr>
          <a:xfrm>
            <a:off x="2525573" y="6019495"/>
            <a:ext cx="38405" cy="381305"/>
          </a:xfrm>
          <a:prstGeom prst="rect">
            <a:avLst/>
          </a:prstGeom>
          <a:solidFill>
            <a:srgbClr val="1E90FF"/>
          </a:solidFill>
          <a:ln/>
        </p:spPr>
      </p:sp>
      <p:sp>
        <p:nvSpPr>
          <p:cNvPr id="20" name="Shape 18"/>
          <p:cNvSpPr/>
          <p:nvPr/>
        </p:nvSpPr>
        <p:spPr>
          <a:xfrm>
            <a:off x="5164531" y="6019495"/>
            <a:ext cx="1067105" cy="381305"/>
          </a:xfrm>
          <a:prstGeom prst="roundRect">
            <a:avLst>
              <a:gd name="adj" fmla="val 23981"/>
            </a:avLst>
          </a:prstGeom>
          <a:solidFill>
            <a:srgbClr val="1E90FF">
              <a:alpha val="15000"/>
            </a:srgbClr>
          </a:solidFill>
          <a:ln/>
        </p:spPr>
      </p:sp>
      <p:sp>
        <p:nvSpPr>
          <p:cNvPr id="21" name="Shape 19"/>
          <p:cNvSpPr/>
          <p:nvPr/>
        </p:nvSpPr>
        <p:spPr>
          <a:xfrm>
            <a:off x="5164531" y="6019495"/>
            <a:ext cx="38405" cy="381305"/>
          </a:xfrm>
          <a:prstGeom prst="rect">
            <a:avLst/>
          </a:prstGeom>
          <a:solidFill>
            <a:srgbClr val="1E90FF"/>
          </a:solidFill>
          <a:ln/>
        </p:spPr>
      </p:sp>
      <p:sp>
        <p:nvSpPr>
          <p:cNvPr id="22" name="Shape 20"/>
          <p:cNvSpPr/>
          <p:nvPr/>
        </p:nvSpPr>
        <p:spPr>
          <a:xfrm>
            <a:off x="6307531" y="6019495"/>
            <a:ext cx="1133856" cy="381305"/>
          </a:xfrm>
          <a:prstGeom prst="roundRect">
            <a:avLst>
              <a:gd name="adj" fmla="val 23981"/>
            </a:avLst>
          </a:prstGeom>
          <a:solidFill>
            <a:srgbClr val="1E90FF">
              <a:alpha val="15000"/>
            </a:srgbClr>
          </a:solidFill>
          <a:ln/>
        </p:spPr>
      </p:sp>
      <p:sp>
        <p:nvSpPr>
          <p:cNvPr id="23" name="Shape 21"/>
          <p:cNvSpPr/>
          <p:nvPr/>
        </p:nvSpPr>
        <p:spPr>
          <a:xfrm>
            <a:off x="6307531" y="6019495"/>
            <a:ext cx="38405" cy="381305"/>
          </a:xfrm>
          <a:prstGeom prst="rect">
            <a:avLst/>
          </a:prstGeom>
          <a:solidFill>
            <a:srgbClr val="1E90FF"/>
          </a:solidFill>
          <a:ln/>
        </p:spPr>
      </p:sp>
      <p:sp>
        <p:nvSpPr>
          <p:cNvPr id="24" name="Text 22"/>
          <p:cNvSpPr txBox="1"/>
          <p:nvPr/>
        </p:nvSpPr>
        <p:spPr>
          <a:xfrm>
            <a:off x="647395" y="6096305"/>
            <a:ext cx="838505" cy="219456"/>
          </a:xfrm>
          <a:prstGeom prst="rect">
            <a:avLst/>
          </a:prstGeom>
          <a:noFill/>
          <a:ln/>
        </p:spPr>
        <p:txBody>
          <a:bodyPr wrap="square" lIns="0" tIns="0" rIns="0" bIns="0" rtlCol="0" anchor="ctr"/>
          <a:lstStyle/>
          <a:p>
            <a:pPr marL="0" indent="0" algn="l">
              <a:buNone/>
            </a:pPr>
            <a:r>
              <a:rPr lang="en-US" sz="1200" dirty="0">
                <a:solidFill>
                  <a:srgbClr val="000000"/>
                </a:solidFill>
                <a:latin typeface="Poppins" pitchFamily="34" charset="0"/>
                <a:ea typeface="Poppins" pitchFamily="34" charset="-122"/>
                <a:cs typeface="Poppins" pitchFamily="34" charset="-120"/>
              </a:rPr>
              <a:t>Marhaeni</a:t>
            </a:r>
            <a:endParaRPr lang="en-US" sz="1200" dirty="0"/>
          </a:p>
        </p:txBody>
      </p:sp>
      <p:sp>
        <p:nvSpPr>
          <p:cNvPr id="25" name="Text 23"/>
          <p:cNvSpPr txBox="1"/>
          <p:nvPr/>
        </p:nvSpPr>
        <p:spPr>
          <a:xfrm>
            <a:off x="1787652" y="6096305"/>
            <a:ext cx="629107" cy="219456"/>
          </a:xfrm>
          <a:prstGeom prst="rect">
            <a:avLst/>
          </a:prstGeom>
          <a:noFill/>
          <a:ln/>
        </p:spPr>
        <p:txBody>
          <a:bodyPr wrap="square" lIns="0" tIns="0" rIns="0" bIns="0" rtlCol="0" anchor="ctr"/>
          <a:lstStyle/>
          <a:p>
            <a:pPr marL="0" indent="0" algn="l">
              <a:buNone/>
            </a:pPr>
            <a:r>
              <a:rPr lang="en-US" sz="1200" dirty="0">
                <a:solidFill>
                  <a:srgbClr val="000000"/>
                </a:solidFill>
                <a:latin typeface="Poppins" pitchFamily="34" charset="0"/>
                <a:ea typeface="Poppins" pitchFamily="34" charset="-122"/>
                <a:cs typeface="Poppins" pitchFamily="34" charset="-120"/>
              </a:rPr>
              <a:t>T. Fesa</a:t>
            </a:r>
            <a:endParaRPr lang="en-US" sz="1200" dirty="0"/>
          </a:p>
        </p:txBody>
      </p:sp>
      <p:sp>
        <p:nvSpPr>
          <p:cNvPr id="26" name="Text 24"/>
          <p:cNvSpPr txBox="1"/>
          <p:nvPr/>
        </p:nvSpPr>
        <p:spPr>
          <a:xfrm>
            <a:off x="2716682" y="6096305"/>
            <a:ext cx="2343607" cy="219456"/>
          </a:xfrm>
          <a:prstGeom prst="rect">
            <a:avLst/>
          </a:prstGeom>
          <a:noFill/>
          <a:ln/>
        </p:spPr>
        <p:txBody>
          <a:bodyPr wrap="square" lIns="0" tIns="0" rIns="0" bIns="0" rtlCol="0" anchor="ctr"/>
          <a:lstStyle/>
          <a:p>
            <a:pPr marL="0" indent="0" algn="l">
              <a:buNone/>
            </a:pPr>
            <a:r>
              <a:rPr lang="en-US" sz="1200" dirty="0">
                <a:solidFill>
                  <a:srgbClr val="000000"/>
                </a:solidFill>
                <a:latin typeface="Poppins" pitchFamily="34" charset="0"/>
                <a:ea typeface="Poppins" pitchFamily="34" charset="-122"/>
                <a:cs typeface="Poppins" pitchFamily="34" charset="-120"/>
              </a:rPr>
              <a:t>Ners DAYAN HISNI S.Kep, M.N.S</a:t>
            </a:r>
            <a:endParaRPr lang="en-US" sz="1200" dirty="0"/>
          </a:p>
        </p:txBody>
      </p:sp>
      <p:sp>
        <p:nvSpPr>
          <p:cNvPr id="27" name="Text 25"/>
          <p:cNvSpPr txBox="1"/>
          <p:nvPr/>
        </p:nvSpPr>
        <p:spPr>
          <a:xfrm>
            <a:off x="5269688" y="6096305"/>
            <a:ext cx="923544" cy="276148"/>
          </a:xfrm>
          <a:prstGeom prst="rect">
            <a:avLst/>
          </a:prstGeom>
          <a:noFill/>
          <a:ln/>
        </p:spPr>
        <p:txBody>
          <a:bodyPr wrap="square" lIns="0" tIns="0" rIns="0" bIns="0" rtlCol="0" anchor="ctr"/>
          <a:lstStyle/>
          <a:p>
            <a:pPr marL="0" indent="0" algn="l">
              <a:buNone/>
            </a:pPr>
            <a:r>
              <a:rPr lang="en-US" sz="1200" dirty="0">
                <a:solidFill>
                  <a:srgbClr val="000000"/>
                </a:solidFill>
                <a:latin typeface="Poppins" pitchFamily="34" charset="0"/>
                <a:cs typeface="Poppins" pitchFamily="34" charset="-120"/>
              </a:rPr>
              <a:t>N.PURNOMO</a:t>
            </a:r>
            <a:endParaRPr lang="en-US" sz="1200" dirty="0"/>
          </a:p>
        </p:txBody>
      </p:sp>
      <p:sp>
        <p:nvSpPr>
          <p:cNvPr id="28" name="Text 26"/>
          <p:cNvSpPr txBox="1"/>
          <p:nvPr/>
        </p:nvSpPr>
        <p:spPr>
          <a:xfrm>
            <a:off x="6497726" y="6096305"/>
            <a:ext cx="905256" cy="219456"/>
          </a:xfrm>
          <a:prstGeom prst="rect">
            <a:avLst/>
          </a:prstGeom>
          <a:noFill/>
          <a:ln/>
        </p:spPr>
        <p:txBody>
          <a:bodyPr wrap="square" lIns="0" tIns="0" rIns="0" bIns="0" rtlCol="0" anchor="ctr"/>
          <a:lstStyle/>
          <a:p>
            <a:pPr marL="0" indent="0" algn="l">
              <a:buNone/>
            </a:pPr>
            <a:r>
              <a:rPr lang="en-US" sz="1200" dirty="0">
                <a:solidFill>
                  <a:srgbClr val="000000"/>
                </a:solidFill>
                <a:latin typeface="Poppins" pitchFamily="34" charset="0"/>
                <a:ea typeface="Poppins" pitchFamily="34" charset="-122"/>
                <a:cs typeface="Poppins" pitchFamily="34" charset="-120"/>
              </a:rPr>
              <a:t>Majo Alkaf</a:t>
            </a:r>
            <a:endParaRPr lang="en-US" sz="1200" dirty="0"/>
          </a:p>
        </p:txBody>
      </p:sp>
      <p:sp>
        <p:nvSpPr>
          <p:cNvPr id="29" name="Shape 27"/>
          <p:cNvSpPr/>
          <p:nvPr/>
        </p:nvSpPr>
        <p:spPr>
          <a:xfrm>
            <a:off x="6096305" y="5753405"/>
            <a:ext cx="6096305" cy="38405"/>
          </a:xfrm>
          <a:prstGeom prst="rect">
            <a:avLst/>
          </a:prstGeom>
          <a:solidFill>
            <a:srgbClr val="10B981"/>
          </a:solidFill>
          <a:ln/>
        </p:spPr>
      </p:sp>
      <p:pic>
        <p:nvPicPr>
          <p:cNvPr id="30" name="Image 0" descr="https://page.gensparksite.com/slides_images/9953036fce60138868e91902df488dd6.jpg"/>
          <p:cNvPicPr>
            <a:picLocks noChangeAspect="1"/>
          </p:cNvPicPr>
          <p:nvPr/>
        </p:nvPicPr>
        <p:blipFill>
          <a:blip r:embed="rId3">
            <a:alphaModFix amt="75000"/>
          </a:blip>
          <a:srcRect l="20270" r="20270"/>
          <a:stretch/>
        </p:blipFill>
        <p:spPr>
          <a:xfrm>
            <a:off x="8858707" y="476402"/>
            <a:ext cx="2857500" cy="28575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12191695" cy="7677302"/>
          </a:xfrm>
          <a:prstGeom prst="rect">
            <a:avLst/>
          </a:prstGeom>
          <a:solidFill>
            <a:srgbClr val="0A1128"/>
          </a:solidFill>
          <a:ln/>
        </p:spPr>
      </p:sp>
      <p:sp>
        <p:nvSpPr>
          <p:cNvPr id="3" name="Shape 1"/>
          <p:cNvSpPr/>
          <p:nvPr/>
        </p:nvSpPr>
        <p:spPr>
          <a:xfrm>
            <a:off x="0" y="0"/>
            <a:ext cx="12191695" cy="7677302"/>
          </a:xfrm>
          <a:prstGeom prst="rect">
            <a:avLst/>
          </a:prstGeom>
          <a:solidFill>
            <a:srgbClr val="0A1128"/>
          </a:solidFill>
          <a:ln/>
        </p:spPr>
      </p:sp>
      <p:sp>
        <p:nvSpPr>
          <p:cNvPr id="4" name="Shape 2"/>
          <p:cNvSpPr/>
          <p:nvPr/>
        </p:nvSpPr>
        <p:spPr>
          <a:xfrm>
            <a:off x="0" y="0"/>
            <a:ext cx="12191695" cy="75895"/>
          </a:xfrm>
          <a:prstGeom prst="rect">
            <a:avLst/>
          </a:prstGeom>
          <a:solidFill>
            <a:srgbClr val="DC2626"/>
          </a:solidFill>
          <a:ln/>
        </p:spPr>
      </p:sp>
      <p:sp>
        <p:nvSpPr>
          <p:cNvPr id="5" name="Shape 3"/>
          <p:cNvSpPr/>
          <p:nvPr/>
        </p:nvSpPr>
        <p:spPr>
          <a:xfrm>
            <a:off x="0" y="7595921"/>
            <a:ext cx="12191695" cy="75895"/>
          </a:xfrm>
          <a:prstGeom prst="rect">
            <a:avLst/>
          </a:prstGeom>
          <a:solidFill>
            <a:srgbClr val="3B82F6"/>
          </a:solidFill>
          <a:ln/>
        </p:spPr>
      </p:sp>
      <p:sp>
        <p:nvSpPr>
          <p:cNvPr id="6" name="Text 4"/>
          <p:cNvSpPr txBox="1"/>
          <p:nvPr/>
        </p:nvSpPr>
        <p:spPr>
          <a:xfrm>
            <a:off x="457200" y="1000354"/>
            <a:ext cx="5468112" cy="695858"/>
          </a:xfrm>
          <a:prstGeom prst="rect">
            <a:avLst/>
          </a:prstGeom>
          <a:noFill/>
          <a:ln/>
        </p:spPr>
        <p:txBody>
          <a:bodyPr wrap="square" lIns="0" tIns="0" rIns="0" bIns="0" rtlCol="0" anchor="ctr"/>
          <a:lstStyle/>
          <a:p>
            <a:pPr marL="0" indent="0" algn="l">
              <a:buNone/>
            </a:pPr>
            <a:r>
              <a:rPr lang="en-US" sz="4500" b="1" dirty="0">
                <a:solidFill>
                  <a:srgbClr val="DC143C"/>
                </a:solidFill>
                <a:latin typeface="Montserrat" pitchFamily="34" charset="0"/>
                <a:ea typeface="Montserrat" pitchFamily="34" charset="-122"/>
                <a:cs typeface="Montserrat" pitchFamily="34" charset="-120"/>
              </a:rPr>
              <a:t>CALL TO ACTION</a:t>
            </a:r>
            <a:endParaRPr lang="en-US" sz="4500" dirty="0"/>
          </a:p>
        </p:txBody>
      </p:sp>
      <p:sp>
        <p:nvSpPr>
          <p:cNvPr id="7" name="Shape 5"/>
          <p:cNvSpPr/>
          <p:nvPr/>
        </p:nvSpPr>
        <p:spPr>
          <a:xfrm>
            <a:off x="457200" y="1790395"/>
            <a:ext cx="2438705" cy="38405"/>
          </a:xfrm>
          <a:prstGeom prst="rect">
            <a:avLst/>
          </a:prstGeom>
          <a:solidFill>
            <a:srgbClr val="DC143C"/>
          </a:solidFill>
          <a:ln/>
        </p:spPr>
      </p:sp>
      <p:sp>
        <p:nvSpPr>
          <p:cNvPr id="8" name="Text 6"/>
          <p:cNvSpPr txBox="1"/>
          <p:nvPr/>
        </p:nvSpPr>
        <p:spPr>
          <a:xfrm>
            <a:off x="457200" y="2057400"/>
            <a:ext cx="3215030" cy="352958"/>
          </a:xfrm>
          <a:prstGeom prst="rect">
            <a:avLst/>
          </a:prstGeom>
          <a:noFill/>
          <a:ln/>
        </p:spPr>
        <p:txBody>
          <a:bodyPr wrap="square" lIns="0" tIns="0" rIns="0" bIns="0" rtlCol="0" anchor="ctr"/>
          <a:lstStyle/>
          <a:p>
            <a:pPr marL="0" indent="0" algn="l">
              <a:buNone/>
            </a:pPr>
            <a:r>
              <a:rPr lang="en-US" sz="2200" b="1" dirty="0">
                <a:solidFill>
                  <a:srgbClr val="FFFFFF"/>
                </a:solidFill>
                <a:latin typeface="Montserrat" pitchFamily="34" charset="0"/>
                <a:ea typeface="Montserrat" pitchFamily="34" charset="-122"/>
                <a:cs typeface="Montserrat" pitchFamily="34" charset="-120"/>
              </a:rPr>
              <a:t>Join the Revolution!</a:t>
            </a:r>
            <a:endParaRPr lang="en-US" sz="2200" dirty="0"/>
          </a:p>
        </p:txBody>
      </p:sp>
      <p:sp>
        <p:nvSpPr>
          <p:cNvPr id="9" name="Shape 7"/>
          <p:cNvSpPr/>
          <p:nvPr/>
        </p:nvSpPr>
        <p:spPr>
          <a:xfrm>
            <a:off x="457200" y="2719426"/>
            <a:ext cx="5524805" cy="838505"/>
          </a:xfrm>
          <a:prstGeom prst="roundRect">
            <a:avLst>
              <a:gd name="adj" fmla="val 7435"/>
            </a:avLst>
          </a:prstGeom>
          <a:solidFill>
            <a:srgbClr val="1E90FF">
              <a:alpha val="15000"/>
            </a:srgbClr>
          </a:solidFill>
          <a:ln/>
        </p:spPr>
      </p:sp>
      <p:sp>
        <p:nvSpPr>
          <p:cNvPr id="10" name="Shape 8"/>
          <p:cNvSpPr/>
          <p:nvPr/>
        </p:nvSpPr>
        <p:spPr>
          <a:xfrm>
            <a:off x="457200" y="2719426"/>
            <a:ext cx="38405" cy="838505"/>
          </a:xfrm>
          <a:prstGeom prst="rect">
            <a:avLst/>
          </a:prstGeom>
          <a:solidFill>
            <a:srgbClr val="1E90FF"/>
          </a:solidFill>
          <a:ln/>
        </p:spPr>
      </p:sp>
      <p:pic>
        <p:nvPicPr>
          <p:cNvPr id="11" name="Image 0" descr="preencoded.png"/>
          <p:cNvPicPr>
            <a:picLocks noChangeAspect="1"/>
          </p:cNvPicPr>
          <p:nvPr/>
        </p:nvPicPr>
        <p:blipFill>
          <a:blip r:embed="rId3"/>
          <a:srcRect l="-27" r="-27"/>
          <a:stretch/>
        </p:blipFill>
        <p:spPr>
          <a:xfrm>
            <a:off x="724205" y="2967228"/>
            <a:ext cx="428854" cy="342900"/>
          </a:xfrm>
          <a:prstGeom prst="rect">
            <a:avLst/>
          </a:prstGeom>
        </p:spPr>
      </p:pic>
      <p:sp>
        <p:nvSpPr>
          <p:cNvPr id="12" name="Shape 9"/>
          <p:cNvSpPr/>
          <p:nvPr/>
        </p:nvSpPr>
        <p:spPr>
          <a:xfrm>
            <a:off x="6210605" y="2719426"/>
            <a:ext cx="5524805" cy="838505"/>
          </a:xfrm>
          <a:prstGeom prst="roundRect">
            <a:avLst>
              <a:gd name="adj" fmla="val 7435"/>
            </a:avLst>
          </a:prstGeom>
          <a:solidFill>
            <a:srgbClr val="1E90FF">
              <a:alpha val="15000"/>
            </a:srgbClr>
          </a:solidFill>
          <a:ln/>
        </p:spPr>
      </p:sp>
      <p:sp>
        <p:nvSpPr>
          <p:cNvPr id="13" name="Shape 10"/>
          <p:cNvSpPr/>
          <p:nvPr/>
        </p:nvSpPr>
        <p:spPr>
          <a:xfrm>
            <a:off x="6210605" y="2719426"/>
            <a:ext cx="38405" cy="838505"/>
          </a:xfrm>
          <a:prstGeom prst="rect">
            <a:avLst/>
          </a:prstGeom>
          <a:solidFill>
            <a:srgbClr val="1E90FF"/>
          </a:solidFill>
          <a:ln/>
        </p:spPr>
      </p:sp>
      <p:sp>
        <p:nvSpPr>
          <p:cNvPr id="14" name="Shape 11"/>
          <p:cNvSpPr/>
          <p:nvPr/>
        </p:nvSpPr>
        <p:spPr>
          <a:xfrm>
            <a:off x="6210605" y="3786530"/>
            <a:ext cx="5524805" cy="838505"/>
          </a:xfrm>
          <a:prstGeom prst="roundRect">
            <a:avLst>
              <a:gd name="adj" fmla="val 7435"/>
            </a:avLst>
          </a:prstGeom>
          <a:solidFill>
            <a:srgbClr val="1E90FF">
              <a:alpha val="15000"/>
            </a:srgbClr>
          </a:solidFill>
          <a:ln/>
        </p:spPr>
      </p:sp>
      <p:sp>
        <p:nvSpPr>
          <p:cNvPr id="15" name="Shape 12"/>
          <p:cNvSpPr/>
          <p:nvPr/>
        </p:nvSpPr>
        <p:spPr>
          <a:xfrm>
            <a:off x="6210605" y="3786530"/>
            <a:ext cx="38405" cy="838505"/>
          </a:xfrm>
          <a:prstGeom prst="rect">
            <a:avLst/>
          </a:prstGeom>
          <a:solidFill>
            <a:srgbClr val="1E90FF"/>
          </a:solidFill>
          <a:ln/>
        </p:spPr>
      </p:sp>
      <p:sp>
        <p:nvSpPr>
          <p:cNvPr id="16" name="Text 13"/>
          <p:cNvSpPr txBox="1"/>
          <p:nvPr/>
        </p:nvSpPr>
        <p:spPr>
          <a:xfrm>
            <a:off x="1304849" y="2872130"/>
            <a:ext cx="1838858"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Ministry of Health</a:t>
            </a:r>
            <a:endParaRPr lang="en-US" sz="1500" dirty="0"/>
          </a:p>
        </p:txBody>
      </p:sp>
      <p:sp>
        <p:nvSpPr>
          <p:cNvPr id="17" name="Text 14"/>
          <p:cNvSpPr txBox="1"/>
          <p:nvPr/>
        </p:nvSpPr>
        <p:spPr>
          <a:xfrm>
            <a:off x="7058254" y="2872130"/>
            <a:ext cx="609905"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BPJS</a:t>
            </a:r>
            <a:endParaRPr lang="en-US" sz="1500" dirty="0"/>
          </a:p>
        </p:txBody>
      </p:sp>
      <p:sp>
        <p:nvSpPr>
          <p:cNvPr id="18" name="Text 15"/>
          <p:cNvSpPr txBox="1"/>
          <p:nvPr/>
        </p:nvSpPr>
        <p:spPr>
          <a:xfrm>
            <a:off x="1304849" y="3176626"/>
            <a:ext cx="2229307" cy="219456"/>
          </a:xfrm>
          <a:prstGeom prst="rect">
            <a:avLst/>
          </a:prstGeom>
          <a:noFill/>
          <a:ln/>
        </p:spPr>
        <p:txBody>
          <a:bodyPr wrap="square" lIns="0" tIns="0" rIns="0" bIns="0" rtlCol="0" anchor="ctr"/>
          <a:lstStyle/>
          <a:p>
            <a:pPr marL="0" indent="0" algn="l">
              <a:buNone/>
            </a:pPr>
            <a:r>
              <a:rPr lang="en-US" sz="1200" dirty="0">
                <a:solidFill>
                  <a:srgbClr val="D1D5DB"/>
                </a:solidFill>
                <a:latin typeface="Poppins" pitchFamily="34" charset="0"/>
                <a:ea typeface="Poppins" pitchFamily="34" charset="-122"/>
                <a:cs typeface="Poppins" pitchFamily="34" charset="-120"/>
              </a:rPr>
              <a:t>Approve pilot in 3 provinces</a:t>
            </a:r>
            <a:endParaRPr lang="en-US" sz="1200" dirty="0"/>
          </a:p>
        </p:txBody>
      </p:sp>
      <p:pic>
        <p:nvPicPr>
          <p:cNvPr id="19" name="Image 1" descr="preencoded.png"/>
          <p:cNvPicPr>
            <a:picLocks noChangeAspect="1"/>
          </p:cNvPicPr>
          <p:nvPr/>
        </p:nvPicPr>
        <p:blipFill>
          <a:blip r:embed="rId4"/>
          <a:srcRect l="-27" r="-27"/>
          <a:stretch/>
        </p:blipFill>
        <p:spPr>
          <a:xfrm>
            <a:off x="6476695" y="2967228"/>
            <a:ext cx="428854" cy="342900"/>
          </a:xfrm>
          <a:prstGeom prst="rect">
            <a:avLst/>
          </a:prstGeom>
        </p:spPr>
      </p:pic>
      <p:sp>
        <p:nvSpPr>
          <p:cNvPr id="20" name="Shape 16"/>
          <p:cNvSpPr/>
          <p:nvPr/>
        </p:nvSpPr>
        <p:spPr>
          <a:xfrm>
            <a:off x="457200" y="3786530"/>
            <a:ext cx="5524805" cy="838505"/>
          </a:xfrm>
          <a:prstGeom prst="roundRect">
            <a:avLst>
              <a:gd name="adj" fmla="val 7435"/>
            </a:avLst>
          </a:prstGeom>
          <a:solidFill>
            <a:srgbClr val="1E90FF">
              <a:alpha val="15000"/>
            </a:srgbClr>
          </a:solidFill>
          <a:ln/>
        </p:spPr>
      </p:sp>
      <p:sp>
        <p:nvSpPr>
          <p:cNvPr id="21" name="Shape 17"/>
          <p:cNvSpPr/>
          <p:nvPr/>
        </p:nvSpPr>
        <p:spPr>
          <a:xfrm>
            <a:off x="457200" y="3786530"/>
            <a:ext cx="38405" cy="838505"/>
          </a:xfrm>
          <a:prstGeom prst="rect">
            <a:avLst/>
          </a:prstGeom>
          <a:solidFill>
            <a:srgbClr val="1E90FF"/>
          </a:solidFill>
          <a:ln/>
        </p:spPr>
      </p:sp>
      <p:sp>
        <p:nvSpPr>
          <p:cNvPr id="22" name="Text 18"/>
          <p:cNvSpPr txBox="1"/>
          <p:nvPr/>
        </p:nvSpPr>
        <p:spPr>
          <a:xfrm>
            <a:off x="7058254" y="3176626"/>
            <a:ext cx="2724912" cy="219456"/>
          </a:xfrm>
          <a:prstGeom prst="rect">
            <a:avLst/>
          </a:prstGeom>
          <a:noFill/>
          <a:ln/>
        </p:spPr>
        <p:txBody>
          <a:bodyPr wrap="square" lIns="0" tIns="0" rIns="0" bIns="0" rtlCol="0" anchor="ctr"/>
          <a:lstStyle/>
          <a:p>
            <a:pPr marL="0" indent="0" algn="l">
              <a:buNone/>
            </a:pPr>
            <a:r>
              <a:rPr lang="en-US" sz="1200" dirty="0">
                <a:solidFill>
                  <a:srgbClr val="D1D5DB"/>
                </a:solidFill>
                <a:latin typeface="Poppins" pitchFamily="34" charset="0"/>
                <a:ea typeface="Poppins" pitchFamily="34" charset="-122"/>
                <a:cs typeface="Poppins" pitchFamily="34" charset="-120"/>
              </a:rPr>
              <a:t>Integrate AI emergency calls NOW</a:t>
            </a:r>
            <a:endParaRPr lang="en-US" sz="1200" dirty="0"/>
          </a:p>
        </p:txBody>
      </p:sp>
      <p:pic>
        <p:nvPicPr>
          <p:cNvPr id="23" name="Image 2" descr="preencoded.png"/>
          <p:cNvPicPr>
            <a:picLocks noChangeAspect="1"/>
          </p:cNvPicPr>
          <p:nvPr/>
        </p:nvPicPr>
        <p:blipFill>
          <a:blip r:embed="rId5"/>
          <a:srcRect l="-743" r="-743"/>
          <a:stretch/>
        </p:blipFill>
        <p:spPr>
          <a:xfrm>
            <a:off x="724205" y="4033418"/>
            <a:ext cx="304495" cy="342900"/>
          </a:xfrm>
          <a:prstGeom prst="rect">
            <a:avLst/>
          </a:prstGeom>
        </p:spPr>
      </p:pic>
      <p:sp>
        <p:nvSpPr>
          <p:cNvPr id="24" name="Text 19"/>
          <p:cNvSpPr txBox="1"/>
          <p:nvPr/>
        </p:nvSpPr>
        <p:spPr>
          <a:xfrm>
            <a:off x="1181405" y="3938321"/>
            <a:ext cx="1047902"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Hospitals</a:t>
            </a:r>
            <a:endParaRPr lang="en-US" sz="1500" dirty="0"/>
          </a:p>
        </p:txBody>
      </p:sp>
      <p:sp>
        <p:nvSpPr>
          <p:cNvPr id="25" name="Text 20"/>
          <p:cNvSpPr txBox="1"/>
          <p:nvPr/>
        </p:nvSpPr>
        <p:spPr>
          <a:xfrm>
            <a:off x="1181405" y="4243730"/>
            <a:ext cx="1714500" cy="219456"/>
          </a:xfrm>
          <a:prstGeom prst="rect">
            <a:avLst/>
          </a:prstGeom>
          <a:noFill/>
          <a:ln/>
        </p:spPr>
        <p:txBody>
          <a:bodyPr wrap="square" lIns="0" tIns="0" rIns="0" bIns="0" rtlCol="0" anchor="ctr"/>
          <a:lstStyle/>
          <a:p>
            <a:pPr marL="0" indent="0" algn="l">
              <a:buNone/>
            </a:pPr>
            <a:r>
              <a:rPr lang="en-US" sz="1200" dirty="0">
                <a:solidFill>
                  <a:srgbClr val="D1D5DB"/>
                </a:solidFill>
                <a:latin typeface="Poppins" pitchFamily="34" charset="0"/>
                <a:ea typeface="Poppins" pitchFamily="34" charset="-122"/>
                <a:cs typeface="Poppins" pitchFamily="34" charset="-120"/>
              </a:rPr>
              <a:t>50+ ready for launch</a:t>
            </a:r>
            <a:endParaRPr lang="en-US" sz="1200" dirty="0"/>
          </a:p>
        </p:txBody>
      </p:sp>
      <p:pic>
        <p:nvPicPr>
          <p:cNvPr id="26" name="Image 3" descr="preencoded.png"/>
          <p:cNvPicPr>
            <a:picLocks noChangeAspect="1"/>
          </p:cNvPicPr>
          <p:nvPr/>
        </p:nvPicPr>
        <p:blipFill>
          <a:blip r:embed="rId6"/>
          <a:srcRect/>
          <a:stretch/>
        </p:blipFill>
        <p:spPr>
          <a:xfrm>
            <a:off x="6476695" y="4033418"/>
            <a:ext cx="342900" cy="342900"/>
          </a:xfrm>
          <a:prstGeom prst="rect">
            <a:avLst/>
          </a:prstGeom>
        </p:spPr>
      </p:pic>
      <p:sp>
        <p:nvSpPr>
          <p:cNvPr id="27" name="Text 21"/>
          <p:cNvSpPr txBox="1"/>
          <p:nvPr/>
        </p:nvSpPr>
        <p:spPr>
          <a:xfrm>
            <a:off x="6972300" y="3938321"/>
            <a:ext cx="734263"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Invest</a:t>
            </a:r>
            <a:endParaRPr lang="en-US" sz="1500" dirty="0"/>
          </a:p>
        </p:txBody>
      </p:sp>
      <p:sp>
        <p:nvSpPr>
          <p:cNvPr id="28" name="Text 22"/>
          <p:cNvSpPr txBox="1"/>
          <p:nvPr/>
        </p:nvSpPr>
        <p:spPr>
          <a:xfrm>
            <a:off x="6972300" y="4243730"/>
            <a:ext cx="2648102" cy="219456"/>
          </a:xfrm>
          <a:prstGeom prst="rect">
            <a:avLst/>
          </a:prstGeom>
          <a:noFill/>
          <a:ln/>
        </p:spPr>
        <p:txBody>
          <a:bodyPr wrap="square" lIns="0" tIns="0" rIns="0" bIns="0" rtlCol="0" anchor="ctr"/>
          <a:lstStyle/>
          <a:p>
            <a:pPr marL="0" indent="0" algn="l">
              <a:buNone/>
            </a:pPr>
            <a:r>
              <a:rPr lang="en-US" sz="1200" dirty="0">
                <a:solidFill>
                  <a:srgbClr val="D1D5DB"/>
                </a:solidFill>
                <a:latin typeface="Poppins" pitchFamily="34" charset="0"/>
                <a:ea typeface="Poppins" pitchFamily="34" charset="-122"/>
                <a:cs typeface="Poppins" pitchFamily="34" charset="-120"/>
              </a:rPr>
              <a:t>IDR 180B for 1 million lives covered</a:t>
            </a:r>
            <a:endParaRPr lang="en-US" sz="1200" dirty="0"/>
          </a:p>
        </p:txBody>
      </p:sp>
      <p:sp>
        <p:nvSpPr>
          <p:cNvPr id="29" name="Shape 23"/>
          <p:cNvSpPr/>
          <p:nvPr/>
        </p:nvSpPr>
        <p:spPr>
          <a:xfrm>
            <a:off x="4678985" y="4929530"/>
            <a:ext cx="2838298" cy="457200"/>
          </a:xfrm>
          <a:prstGeom prst="roundRect">
            <a:avLst>
              <a:gd name="adj" fmla="val 83333"/>
            </a:avLst>
          </a:prstGeom>
          <a:solidFill>
            <a:srgbClr val="FFD700"/>
          </a:solidFill>
          <a:ln/>
        </p:spPr>
      </p:sp>
      <p:pic>
        <p:nvPicPr>
          <p:cNvPr id="30" name="Image 4" descr="preencoded.png"/>
          <p:cNvPicPr>
            <a:picLocks noChangeAspect="1"/>
          </p:cNvPicPr>
          <p:nvPr/>
        </p:nvPicPr>
        <p:blipFill>
          <a:blip r:embed="rId7"/>
          <a:srcRect/>
          <a:stretch/>
        </p:blipFill>
        <p:spPr>
          <a:xfrm>
            <a:off x="4869180" y="5033772"/>
            <a:ext cx="228600" cy="228600"/>
          </a:xfrm>
          <a:prstGeom prst="rect">
            <a:avLst/>
          </a:prstGeom>
        </p:spPr>
      </p:pic>
      <p:sp>
        <p:nvSpPr>
          <p:cNvPr id="31" name="Text 24"/>
          <p:cNvSpPr txBox="1"/>
          <p:nvPr/>
        </p:nvSpPr>
        <p:spPr>
          <a:xfrm>
            <a:off x="5173675" y="4996282"/>
            <a:ext cx="2324405" cy="314554"/>
          </a:xfrm>
          <a:prstGeom prst="rect">
            <a:avLst/>
          </a:prstGeom>
          <a:noFill/>
          <a:ln/>
        </p:spPr>
        <p:txBody>
          <a:bodyPr wrap="square" lIns="0" tIns="0" rIns="0" bIns="0" rtlCol="0" anchor="ctr"/>
          <a:lstStyle/>
          <a:p>
            <a:pPr marL="0" indent="0" algn="l">
              <a:buNone/>
            </a:pPr>
            <a:r>
              <a:rPr lang="en-US" sz="1800" b="1" dirty="0">
                <a:solidFill>
                  <a:srgbClr val="0A1128"/>
                </a:solidFill>
                <a:latin typeface="Poppins" pitchFamily="34" charset="0"/>
                <a:ea typeface="Poppins" pitchFamily="34" charset="-122"/>
                <a:cs typeface="Poppins" pitchFamily="34" charset="-120"/>
              </a:rPr>
              <a:t>1,000%+ Social ROI</a:t>
            </a:r>
            <a:endParaRPr lang="en-US" sz="1800" dirty="0"/>
          </a:p>
        </p:txBody>
      </p:sp>
      <p:sp>
        <p:nvSpPr>
          <p:cNvPr id="32" name="Shape 25"/>
          <p:cNvSpPr/>
          <p:nvPr/>
        </p:nvSpPr>
        <p:spPr>
          <a:xfrm>
            <a:off x="2841041" y="5919826"/>
            <a:ext cx="694944" cy="342900"/>
          </a:xfrm>
          <a:prstGeom prst="roundRect">
            <a:avLst>
              <a:gd name="adj" fmla="val 148148"/>
            </a:avLst>
          </a:prstGeom>
          <a:solidFill>
            <a:srgbClr val="DC143C"/>
          </a:solidFill>
          <a:ln/>
        </p:spPr>
      </p:sp>
      <p:sp>
        <p:nvSpPr>
          <p:cNvPr id="33" name="Text 26"/>
          <p:cNvSpPr txBox="1"/>
          <p:nvPr/>
        </p:nvSpPr>
        <p:spPr>
          <a:xfrm>
            <a:off x="2992831" y="5976518"/>
            <a:ext cx="505663" cy="219456"/>
          </a:xfrm>
          <a:prstGeom prst="rect">
            <a:avLst/>
          </a:prstGeom>
          <a:noFill/>
          <a:ln/>
        </p:spPr>
        <p:txBody>
          <a:bodyPr wrap="square" lIns="0" tIns="0" rIns="0" bIns="0" rtlCol="0" anchor="ctr"/>
          <a:lstStyle/>
          <a:p>
            <a:pPr marL="0" indent="0" algn="ctr">
              <a:buNone/>
            </a:pPr>
            <a:r>
              <a:rPr lang="en-US" sz="1200" b="1" dirty="0">
                <a:solidFill>
                  <a:srgbClr val="FFFFFF"/>
                </a:solidFill>
                <a:latin typeface="Poppins" pitchFamily="34" charset="0"/>
                <a:ea typeface="Poppins" pitchFamily="34" charset="-122"/>
                <a:cs typeface="Poppins" pitchFamily="34" charset="-120"/>
              </a:rPr>
              <a:t>NOW</a:t>
            </a:r>
            <a:endParaRPr lang="en-US" sz="1200" dirty="0"/>
          </a:p>
        </p:txBody>
      </p:sp>
      <p:sp>
        <p:nvSpPr>
          <p:cNvPr id="34" name="Text 27"/>
          <p:cNvSpPr txBox="1"/>
          <p:nvPr/>
        </p:nvSpPr>
        <p:spPr>
          <a:xfrm>
            <a:off x="3685946" y="5928970"/>
            <a:ext cx="5839358" cy="314554"/>
          </a:xfrm>
          <a:prstGeom prst="rect">
            <a:avLst/>
          </a:prstGeom>
          <a:noFill/>
          <a:ln/>
        </p:spPr>
        <p:txBody>
          <a:bodyPr wrap="square" lIns="0" tIns="0" rIns="0" bIns="0" rtlCol="0" anchor="ctr"/>
          <a:lstStyle/>
          <a:p>
            <a:pPr marL="0" indent="0" algn="ctr">
              <a:buNone/>
            </a:pPr>
            <a:r>
              <a:rPr lang="en-US" sz="1800" b="1" dirty="0">
                <a:solidFill>
                  <a:srgbClr val="32CD32"/>
                </a:solidFill>
                <a:latin typeface="Poppins" pitchFamily="34" charset="0"/>
                <a:ea typeface="Poppins" pitchFamily="34" charset="-122"/>
                <a:cs typeface="Poppins" pitchFamily="34" charset="-120"/>
              </a:rPr>
              <a:t>is the time to transform Indonesia's heart health!</a:t>
            </a:r>
            <a:endParaRPr lang="en-US" sz="1800" dirty="0"/>
          </a:p>
        </p:txBody>
      </p:sp>
      <p:sp>
        <p:nvSpPr>
          <p:cNvPr id="35" name="Text 28"/>
          <p:cNvSpPr txBox="1"/>
          <p:nvPr/>
        </p:nvSpPr>
        <p:spPr>
          <a:xfrm>
            <a:off x="4471416" y="6424574"/>
            <a:ext cx="3429000" cy="277063"/>
          </a:xfrm>
          <a:prstGeom prst="rect">
            <a:avLst/>
          </a:prstGeom>
          <a:noFill/>
          <a:ln/>
        </p:spPr>
        <p:txBody>
          <a:bodyPr wrap="square" lIns="0" tIns="0" rIns="0" bIns="0" rtlCol="0" anchor="ctr"/>
          <a:lstStyle/>
          <a:p>
            <a:pPr marL="0" indent="0" algn="ctr">
              <a:buNone/>
            </a:pPr>
            <a:r>
              <a:rPr lang="en-US" sz="1800" b="1" dirty="0">
                <a:solidFill>
                  <a:srgbClr val="FFFFFF"/>
                </a:solidFill>
                <a:latin typeface="Montserrat" pitchFamily="34" charset="0"/>
                <a:ea typeface="Montserrat" pitchFamily="34" charset="-122"/>
                <a:cs typeface="Montserrat" pitchFamily="34" charset="-120"/>
              </a:rPr>
              <a:t>No more lost golden hours.</a:t>
            </a:r>
            <a:endParaRPr lang="en-US" sz="1800" dirty="0"/>
          </a:p>
        </p:txBody>
      </p:sp>
      <p:sp>
        <p:nvSpPr>
          <p:cNvPr id="36" name="Text 29"/>
          <p:cNvSpPr txBox="1"/>
          <p:nvPr/>
        </p:nvSpPr>
        <p:spPr>
          <a:xfrm>
            <a:off x="2168042" y="6834226"/>
            <a:ext cx="8073238" cy="409651"/>
          </a:xfrm>
          <a:prstGeom prst="rect">
            <a:avLst/>
          </a:prstGeom>
          <a:noFill/>
          <a:ln/>
        </p:spPr>
        <p:txBody>
          <a:bodyPr wrap="square" lIns="0" tIns="0" rIns="0" bIns="0" rtlCol="0" anchor="ctr"/>
          <a:lstStyle/>
          <a:p>
            <a:pPr marL="0" indent="0" algn="ctr">
              <a:buNone/>
            </a:pPr>
            <a:r>
              <a:rPr lang="en-US" sz="2200" b="1" dirty="0">
                <a:solidFill>
                  <a:srgbClr val="FFFFFF"/>
                </a:solidFill>
                <a:latin typeface="Poppins" pitchFamily="34" charset="0"/>
                <a:ea typeface="Poppins" pitchFamily="34" charset="-122"/>
                <a:cs typeface="Poppins" pitchFamily="34" charset="-120"/>
              </a:rPr>
              <a:t>HeartCare AI = TECHNOLOGY + COMPASSION + IMPACT</a:t>
            </a:r>
            <a:endParaRPr lang="en-US" sz="2200" dirty="0"/>
          </a:p>
        </p:txBody>
      </p:sp>
      <p:sp>
        <p:nvSpPr>
          <p:cNvPr id="37" name="Shape 30"/>
          <p:cNvSpPr/>
          <p:nvPr/>
        </p:nvSpPr>
        <p:spPr>
          <a:xfrm>
            <a:off x="6096305" y="6567221"/>
            <a:ext cx="6096305" cy="38405"/>
          </a:xfrm>
          <a:prstGeom prst="rect">
            <a:avLst/>
          </a:prstGeom>
          <a:solidFill>
            <a:srgbClr val="10B981"/>
          </a:solidFill>
          <a:ln/>
        </p:spPr>
      </p:sp>
      <p:pic>
        <p:nvPicPr>
          <p:cNvPr id="38" name="Image 5" descr="https://page.gensparksite.com/slides_images/9953036fce60138868e91902df488dd6.jpg"/>
          <p:cNvPicPr>
            <a:picLocks noChangeAspect="1"/>
          </p:cNvPicPr>
          <p:nvPr/>
        </p:nvPicPr>
        <p:blipFill>
          <a:blip r:embed="rId8">
            <a:alphaModFix amt="60000"/>
          </a:blip>
          <a:srcRect l="20270" r="20270"/>
          <a:stretch/>
        </p:blipFill>
        <p:spPr>
          <a:xfrm>
            <a:off x="8858707" y="476402"/>
            <a:ext cx="2857500" cy="28575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1388B-9F3E-2911-3A32-90309DD128A6}"/>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401833FB-AE57-F543-36A6-A910C99451DE}"/>
              </a:ext>
            </a:extLst>
          </p:cNvPr>
          <p:cNvSpPr/>
          <p:nvPr/>
        </p:nvSpPr>
        <p:spPr>
          <a:xfrm>
            <a:off x="0" y="0"/>
            <a:ext cx="12191695" cy="6858000"/>
          </a:xfrm>
          <a:prstGeom prst="rect">
            <a:avLst/>
          </a:prstGeom>
          <a:solidFill>
            <a:srgbClr val="0A1128"/>
          </a:solidFill>
          <a:ln/>
        </p:spPr>
      </p:sp>
      <p:sp>
        <p:nvSpPr>
          <p:cNvPr id="3" name="Shape 1">
            <a:extLst>
              <a:ext uri="{FF2B5EF4-FFF2-40B4-BE49-F238E27FC236}">
                <a16:creationId xmlns:a16="http://schemas.microsoft.com/office/drawing/2014/main" id="{B481D672-0162-10AD-2DAB-8EE946C1B5E1}"/>
              </a:ext>
            </a:extLst>
          </p:cNvPr>
          <p:cNvSpPr/>
          <p:nvPr/>
        </p:nvSpPr>
        <p:spPr>
          <a:xfrm>
            <a:off x="0" y="0"/>
            <a:ext cx="12191695" cy="6858000"/>
          </a:xfrm>
          <a:prstGeom prst="rect">
            <a:avLst/>
          </a:prstGeom>
          <a:solidFill>
            <a:srgbClr val="0A1128"/>
          </a:solidFill>
          <a:ln/>
        </p:spPr>
      </p:sp>
      <p:sp>
        <p:nvSpPr>
          <p:cNvPr id="4" name="Shape 2">
            <a:extLst>
              <a:ext uri="{FF2B5EF4-FFF2-40B4-BE49-F238E27FC236}">
                <a16:creationId xmlns:a16="http://schemas.microsoft.com/office/drawing/2014/main" id="{11822B52-BFBB-E9CB-2E07-1C21A59D4D80}"/>
              </a:ext>
            </a:extLst>
          </p:cNvPr>
          <p:cNvSpPr/>
          <p:nvPr/>
        </p:nvSpPr>
        <p:spPr>
          <a:xfrm>
            <a:off x="0" y="0"/>
            <a:ext cx="12191695" cy="75895"/>
          </a:xfrm>
          <a:prstGeom prst="rect">
            <a:avLst/>
          </a:prstGeom>
          <a:solidFill>
            <a:srgbClr val="DC2626"/>
          </a:solidFill>
          <a:ln/>
        </p:spPr>
      </p:sp>
      <p:sp>
        <p:nvSpPr>
          <p:cNvPr id="5" name="Text 3">
            <a:extLst>
              <a:ext uri="{FF2B5EF4-FFF2-40B4-BE49-F238E27FC236}">
                <a16:creationId xmlns:a16="http://schemas.microsoft.com/office/drawing/2014/main" id="{9E63B8C9-1122-E345-03AE-39564B98C8FE}"/>
              </a:ext>
            </a:extLst>
          </p:cNvPr>
          <p:cNvSpPr txBox="1"/>
          <p:nvPr/>
        </p:nvSpPr>
        <p:spPr>
          <a:xfrm>
            <a:off x="457200" y="409651"/>
            <a:ext cx="7658100" cy="553212"/>
          </a:xfrm>
          <a:prstGeom prst="rect">
            <a:avLst/>
          </a:prstGeom>
          <a:noFill/>
          <a:ln/>
        </p:spPr>
        <p:txBody>
          <a:bodyPr wrap="square" lIns="0" tIns="0" rIns="0" bIns="0" rtlCol="0" anchor="ctr"/>
          <a:lstStyle/>
          <a:p>
            <a:pPr marL="0" indent="0" algn="l">
              <a:buNone/>
            </a:pPr>
            <a:r>
              <a:rPr lang="en-US" sz="3600" b="1" dirty="0">
                <a:solidFill>
                  <a:srgbClr val="DC143C"/>
                </a:solidFill>
                <a:latin typeface="Montserrat" pitchFamily="34" charset="0"/>
                <a:ea typeface="Montserrat" pitchFamily="34" charset="-122"/>
                <a:cs typeface="Montserrat" pitchFamily="34" charset="-120"/>
              </a:rPr>
              <a:t>References</a:t>
            </a:r>
            <a:endParaRPr lang="en-US" sz="3600" dirty="0"/>
          </a:p>
        </p:txBody>
      </p:sp>
      <p:sp>
        <p:nvSpPr>
          <p:cNvPr id="6" name="Shape 4">
            <a:extLst>
              <a:ext uri="{FF2B5EF4-FFF2-40B4-BE49-F238E27FC236}">
                <a16:creationId xmlns:a16="http://schemas.microsoft.com/office/drawing/2014/main" id="{F22C73EC-B710-FF1D-4C97-43AA5899D6BB}"/>
              </a:ext>
            </a:extLst>
          </p:cNvPr>
          <p:cNvSpPr/>
          <p:nvPr/>
        </p:nvSpPr>
        <p:spPr>
          <a:xfrm>
            <a:off x="457200" y="1067105"/>
            <a:ext cx="1218895" cy="38405"/>
          </a:xfrm>
          <a:prstGeom prst="rect">
            <a:avLst/>
          </a:prstGeom>
          <a:solidFill>
            <a:srgbClr val="DC2626"/>
          </a:solidFill>
          <a:ln/>
        </p:spPr>
      </p:sp>
      <p:sp>
        <p:nvSpPr>
          <p:cNvPr id="37" name="Shape 29">
            <a:extLst>
              <a:ext uri="{FF2B5EF4-FFF2-40B4-BE49-F238E27FC236}">
                <a16:creationId xmlns:a16="http://schemas.microsoft.com/office/drawing/2014/main" id="{9393A8BF-C565-8F17-A581-5A0D50AEC3CA}"/>
              </a:ext>
            </a:extLst>
          </p:cNvPr>
          <p:cNvSpPr/>
          <p:nvPr/>
        </p:nvSpPr>
        <p:spPr>
          <a:xfrm>
            <a:off x="457200" y="1296619"/>
            <a:ext cx="11277295" cy="4964222"/>
          </a:xfrm>
          <a:prstGeom prst="roundRect">
            <a:avLst>
              <a:gd name="adj" fmla="val 9987"/>
            </a:avLst>
          </a:prstGeom>
          <a:solidFill>
            <a:srgbClr val="047857">
              <a:alpha val="30000"/>
            </a:srgbClr>
          </a:solidFill>
          <a:ln/>
        </p:spPr>
      </p:sp>
      <p:sp>
        <p:nvSpPr>
          <p:cNvPr id="39" name="Text 30">
            <a:extLst>
              <a:ext uri="{FF2B5EF4-FFF2-40B4-BE49-F238E27FC236}">
                <a16:creationId xmlns:a16="http://schemas.microsoft.com/office/drawing/2014/main" id="{56811B4D-FED6-0E8F-1F21-42E7302A001B}"/>
              </a:ext>
            </a:extLst>
          </p:cNvPr>
          <p:cNvSpPr txBox="1"/>
          <p:nvPr/>
        </p:nvSpPr>
        <p:spPr>
          <a:xfrm>
            <a:off x="774441" y="1484127"/>
            <a:ext cx="10347649" cy="4655416"/>
          </a:xfrm>
          <a:prstGeom prst="rect">
            <a:avLst/>
          </a:prstGeom>
          <a:noFill/>
          <a:ln/>
        </p:spPr>
        <p:txBody>
          <a:bodyPr wrap="square" lIns="0" tIns="0" rIns="0" bIns="0" rtlCol="0" anchor="ctr"/>
          <a:lstStyle/>
          <a:p>
            <a:pPr marL="285750" indent="-285750" algn="just">
              <a:buFont typeface="Arial" panose="020B0604020202020204" pitchFamily="34" charset="0"/>
              <a:buChar char="•"/>
            </a:pPr>
            <a:r>
              <a:rPr lang="en-US" sz="1500" dirty="0" err="1">
                <a:solidFill>
                  <a:schemeClr val="bg1"/>
                </a:solidFill>
              </a:rPr>
              <a:t>GoodStats</a:t>
            </a:r>
            <a:r>
              <a:rPr lang="en-US" sz="1500" dirty="0">
                <a:solidFill>
                  <a:schemeClr val="bg1"/>
                </a:solidFill>
              </a:rPr>
              <a:t> Indonesia (2024) - "10 </a:t>
            </a:r>
            <a:r>
              <a:rPr lang="en-US" sz="1500" dirty="0" err="1">
                <a:solidFill>
                  <a:schemeClr val="bg1"/>
                </a:solidFill>
              </a:rPr>
              <a:t>Provinsi</a:t>
            </a:r>
            <a:r>
              <a:rPr lang="en-US" sz="1500" dirty="0">
                <a:solidFill>
                  <a:schemeClr val="bg1"/>
                </a:solidFill>
              </a:rPr>
              <a:t> </a:t>
            </a:r>
            <a:r>
              <a:rPr lang="en-US" sz="1500" dirty="0" err="1">
                <a:solidFill>
                  <a:schemeClr val="bg1"/>
                </a:solidFill>
              </a:rPr>
              <a:t>dengan</a:t>
            </a:r>
            <a:r>
              <a:rPr lang="en-US" sz="1500" dirty="0">
                <a:solidFill>
                  <a:schemeClr val="bg1"/>
                </a:solidFill>
              </a:rPr>
              <a:t> </a:t>
            </a:r>
            <a:r>
              <a:rPr lang="en-US" sz="1500" dirty="0" err="1">
                <a:solidFill>
                  <a:schemeClr val="bg1"/>
                </a:solidFill>
              </a:rPr>
              <a:t>Prevalensi</a:t>
            </a:r>
            <a:r>
              <a:rPr lang="en-US" sz="1500" dirty="0">
                <a:solidFill>
                  <a:schemeClr val="bg1"/>
                </a:solidFill>
              </a:rPr>
              <a:t> </a:t>
            </a:r>
            <a:r>
              <a:rPr lang="en-US" sz="1500" dirty="0" err="1">
                <a:solidFill>
                  <a:schemeClr val="bg1"/>
                </a:solidFill>
              </a:rPr>
              <a:t>Penyakit</a:t>
            </a:r>
            <a:r>
              <a:rPr lang="en-US" sz="1500" dirty="0">
                <a:solidFill>
                  <a:schemeClr val="bg1"/>
                </a:solidFill>
              </a:rPr>
              <a:t> </a:t>
            </a:r>
            <a:r>
              <a:rPr lang="en-US" sz="1500" dirty="0" err="1">
                <a:solidFill>
                  <a:schemeClr val="bg1"/>
                </a:solidFill>
              </a:rPr>
              <a:t>Jantung</a:t>
            </a:r>
            <a:r>
              <a:rPr lang="en-US" sz="1500" dirty="0">
                <a:solidFill>
                  <a:schemeClr val="bg1"/>
                </a:solidFill>
              </a:rPr>
              <a:t> </a:t>
            </a:r>
            <a:r>
              <a:rPr lang="en-US" sz="1500" dirty="0" err="1">
                <a:solidFill>
                  <a:schemeClr val="bg1"/>
                </a:solidFill>
              </a:rPr>
              <a:t>Tertinggi</a:t>
            </a:r>
            <a:r>
              <a:rPr lang="en-US" sz="1500" dirty="0">
                <a:solidFill>
                  <a:schemeClr val="bg1"/>
                </a:solidFill>
              </a:rPr>
              <a:t>" - Data </a:t>
            </a:r>
            <a:r>
              <a:rPr lang="en-US" sz="1500" dirty="0" err="1">
                <a:solidFill>
                  <a:schemeClr val="bg1"/>
                </a:solidFill>
              </a:rPr>
              <a:t>Riskesdas</a:t>
            </a:r>
            <a:r>
              <a:rPr lang="en-US" sz="1500" dirty="0">
                <a:solidFill>
                  <a:schemeClr val="bg1"/>
                </a:solidFill>
              </a:rPr>
              <a:t> 2023 </a:t>
            </a:r>
            <a:r>
              <a:rPr lang="en-US" sz="1500" dirty="0" err="1">
                <a:solidFill>
                  <a:schemeClr val="bg1"/>
                </a:solidFill>
              </a:rPr>
              <a:t>prevalensi</a:t>
            </a:r>
            <a:r>
              <a:rPr lang="en-US" sz="1500" dirty="0">
                <a:solidFill>
                  <a:schemeClr val="bg1"/>
                </a:solidFill>
              </a:rPr>
              <a:t> </a:t>
            </a:r>
            <a:r>
              <a:rPr lang="en-US" sz="1500" dirty="0" err="1">
                <a:solidFill>
                  <a:schemeClr val="bg1"/>
                </a:solidFill>
              </a:rPr>
              <a:t>jantung</a:t>
            </a:r>
            <a:r>
              <a:rPr lang="en-US" sz="1500" dirty="0">
                <a:solidFill>
                  <a:schemeClr val="bg1"/>
                </a:solidFill>
              </a:rPr>
              <a:t> 0.85%</a:t>
            </a:r>
          </a:p>
          <a:p>
            <a:pPr marL="285750" indent="-285750" algn="just">
              <a:buFont typeface="Arial" panose="020B0604020202020204" pitchFamily="34" charset="0"/>
              <a:buChar char="•"/>
            </a:pPr>
            <a:r>
              <a:rPr lang="en-US" sz="1500" dirty="0" err="1">
                <a:solidFill>
                  <a:schemeClr val="bg1"/>
                </a:solidFill>
              </a:rPr>
              <a:t>Kemenkes</a:t>
            </a:r>
            <a:r>
              <a:rPr lang="en-US" sz="1500" dirty="0">
                <a:solidFill>
                  <a:schemeClr val="bg1"/>
                </a:solidFill>
              </a:rPr>
              <a:t>/Dinas Kesehatan Aceh (2023) - "</a:t>
            </a:r>
            <a:r>
              <a:rPr lang="en-US" sz="1500" dirty="0" err="1">
                <a:solidFill>
                  <a:schemeClr val="bg1"/>
                </a:solidFill>
              </a:rPr>
              <a:t>Penyakit</a:t>
            </a:r>
            <a:r>
              <a:rPr lang="en-US" sz="1500" dirty="0">
                <a:solidFill>
                  <a:schemeClr val="bg1"/>
                </a:solidFill>
              </a:rPr>
              <a:t> </a:t>
            </a:r>
            <a:r>
              <a:rPr lang="en-US" sz="1500" dirty="0" err="1">
                <a:solidFill>
                  <a:schemeClr val="bg1"/>
                </a:solidFill>
              </a:rPr>
              <a:t>Kardiovaskular</a:t>
            </a:r>
            <a:r>
              <a:rPr lang="en-US" sz="1500" dirty="0">
                <a:solidFill>
                  <a:schemeClr val="bg1"/>
                </a:solidFill>
              </a:rPr>
              <a:t> </a:t>
            </a:r>
            <a:r>
              <a:rPr lang="en-US" sz="1500" dirty="0" err="1">
                <a:solidFill>
                  <a:schemeClr val="bg1"/>
                </a:solidFill>
              </a:rPr>
              <a:t>Penyebab</a:t>
            </a:r>
            <a:r>
              <a:rPr lang="en-US" sz="1500" dirty="0">
                <a:solidFill>
                  <a:schemeClr val="bg1"/>
                </a:solidFill>
              </a:rPr>
              <a:t> </a:t>
            </a:r>
            <a:r>
              <a:rPr lang="en-US" sz="1500" dirty="0" err="1">
                <a:solidFill>
                  <a:schemeClr val="bg1"/>
                </a:solidFill>
              </a:rPr>
              <a:t>Kematian</a:t>
            </a:r>
            <a:r>
              <a:rPr lang="en-US" sz="1500" dirty="0">
                <a:solidFill>
                  <a:schemeClr val="bg1"/>
                </a:solidFill>
              </a:rPr>
              <a:t> </a:t>
            </a:r>
            <a:r>
              <a:rPr lang="en-US" sz="1500" dirty="0" err="1">
                <a:solidFill>
                  <a:schemeClr val="bg1"/>
                </a:solidFill>
              </a:rPr>
              <a:t>Tertinggi</a:t>
            </a:r>
            <a:r>
              <a:rPr lang="en-US" sz="1500" dirty="0">
                <a:solidFill>
                  <a:schemeClr val="bg1"/>
                </a:solidFill>
              </a:rPr>
              <a:t>" - 651,481 </a:t>
            </a:r>
            <a:r>
              <a:rPr lang="en-US" sz="1500" dirty="0" err="1">
                <a:solidFill>
                  <a:schemeClr val="bg1"/>
                </a:solidFill>
              </a:rPr>
              <a:t>kematian</a:t>
            </a:r>
            <a:r>
              <a:rPr lang="en-US" sz="1500" dirty="0">
                <a:solidFill>
                  <a:schemeClr val="bg1"/>
                </a:solidFill>
              </a:rPr>
              <a:t>/</a:t>
            </a:r>
            <a:r>
              <a:rPr lang="en-US" sz="1500" dirty="0" err="1">
                <a:solidFill>
                  <a:schemeClr val="bg1"/>
                </a:solidFill>
              </a:rPr>
              <a:t>tahun</a:t>
            </a:r>
            <a:r>
              <a:rPr lang="en-US" sz="1500" dirty="0">
                <a:solidFill>
                  <a:schemeClr val="bg1"/>
                </a:solidFill>
              </a:rPr>
              <a:t> </a:t>
            </a:r>
            <a:r>
              <a:rPr lang="en-US" sz="1500" dirty="0" err="1">
                <a:solidFill>
                  <a:schemeClr val="bg1"/>
                </a:solidFill>
              </a:rPr>
              <a:t>kardiovaskular</a:t>
            </a:r>
            <a:endParaRPr lang="en-US" sz="1500" dirty="0">
              <a:solidFill>
                <a:schemeClr val="bg1"/>
              </a:solidFill>
            </a:endParaRPr>
          </a:p>
          <a:p>
            <a:pPr marL="285750" indent="-285750" algn="just">
              <a:buFont typeface="Arial" panose="020B0604020202020204" pitchFamily="34" charset="0"/>
              <a:buChar char="•"/>
            </a:pPr>
            <a:r>
              <a:rPr lang="en-US" sz="1500" dirty="0" err="1">
                <a:solidFill>
                  <a:schemeClr val="bg1"/>
                </a:solidFill>
              </a:rPr>
              <a:t>Kemkes</a:t>
            </a:r>
            <a:r>
              <a:rPr lang="en-US" sz="1500" dirty="0">
                <a:solidFill>
                  <a:schemeClr val="bg1"/>
                </a:solidFill>
              </a:rPr>
              <a:t> (2021) - "</a:t>
            </a:r>
            <a:r>
              <a:rPr lang="en-US" sz="1500" dirty="0" err="1">
                <a:solidFill>
                  <a:schemeClr val="bg1"/>
                </a:solidFill>
              </a:rPr>
              <a:t>Peringatan</a:t>
            </a:r>
            <a:r>
              <a:rPr lang="en-US" sz="1500" dirty="0">
                <a:solidFill>
                  <a:schemeClr val="bg1"/>
                </a:solidFill>
              </a:rPr>
              <a:t> Hari </a:t>
            </a:r>
            <a:r>
              <a:rPr lang="en-US" sz="1500" dirty="0" err="1">
                <a:solidFill>
                  <a:schemeClr val="bg1"/>
                </a:solidFill>
              </a:rPr>
              <a:t>Jantung</a:t>
            </a:r>
            <a:r>
              <a:rPr lang="en-US" sz="1500" dirty="0">
                <a:solidFill>
                  <a:schemeClr val="bg1"/>
                </a:solidFill>
              </a:rPr>
              <a:t> </a:t>
            </a:r>
            <a:r>
              <a:rPr lang="en-US" sz="1500" dirty="0" err="1">
                <a:solidFill>
                  <a:schemeClr val="bg1"/>
                </a:solidFill>
              </a:rPr>
              <a:t>Sedunia</a:t>
            </a:r>
            <a:r>
              <a:rPr lang="en-US" sz="1500" dirty="0">
                <a:solidFill>
                  <a:schemeClr val="bg1"/>
                </a:solidFill>
              </a:rPr>
              <a:t> 2021" - Data BPJS Rp 8.2 </a:t>
            </a:r>
            <a:r>
              <a:rPr lang="en-US" sz="1500" dirty="0" err="1">
                <a:solidFill>
                  <a:schemeClr val="bg1"/>
                </a:solidFill>
              </a:rPr>
              <a:t>triliun</a:t>
            </a:r>
            <a:r>
              <a:rPr lang="en-US" sz="1500" dirty="0">
                <a:solidFill>
                  <a:schemeClr val="bg1"/>
                </a:solidFill>
              </a:rPr>
              <a:t> </a:t>
            </a:r>
            <a:r>
              <a:rPr lang="en-US" sz="1500" dirty="0" err="1">
                <a:solidFill>
                  <a:schemeClr val="bg1"/>
                </a:solidFill>
              </a:rPr>
              <a:t>biaya</a:t>
            </a:r>
            <a:r>
              <a:rPr lang="en-US" sz="1500" dirty="0">
                <a:solidFill>
                  <a:schemeClr val="bg1"/>
                </a:solidFill>
              </a:rPr>
              <a:t> </a:t>
            </a:r>
            <a:r>
              <a:rPr lang="en-US" sz="1500" dirty="0" err="1">
                <a:solidFill>
                  <a:schemeClr val="bg1"/>
                </a:solidFill>
              </a:rPr>
              <a:t>kardiovaskular</a:t>
            </a:r>
            <a:endParaRPr lang="en-US" sz="1500" dirty="0">
              <a:solidFill>
                <a:schemeClr val="bg1"/>
              </a:solidFill>
            </a:endParaRPr>
          </a:p>
          <a:p>
            <a:pPr marL="285750" indent="-285750" algn="just">
              <a:buFont typeface="Arial" panose="020B0604020202020204" pitchFamily="34" charset="0"/>
              <a:buChar char="•"/>
            </a:pPr>
            <a:r>
              <a:rPr lang="en-US" sz="1500" dirty="0" err="1">
                <a:solidFill>
                  <a:schemeClr val="bg1"/>
                </a:solidFill>
              </a:rPr>
              <a:t>GoodStats</a:t>
            </a:r>
            <a:r>
              <a:rPr lang="en-US" sz="1500" dirty="0">
                <a:solidFill>
                  <a:schemeClr val="bg1"/>
                </a:solidFill>
              </a:rPr>
              <a:t> Data (2024) - "</a:t>
            </a:r>
            <a:r>
              <a:rPr lang="en-US" sz="1500" dirty="0" err="1">
                <a:solidFill>
                  <a:schemeClr val="bg1"/>
                </a:solidFill>
              </a:rPr>
              <a:t>Pasien</a:t>
            </a:r>
            <a:r>
              <a:rPr lang="en-US" sz="1500" dirty="0">
                <a:solidFill>
                  <a:schemeClr val="bg1"/>
                </a:solidFill>
              </a:rPr>
              <a:t> </a:t>
            </a:r>
            <a:r>
              <a:rPr lang="en-US" sz="1500" dirty="0" err="1">
                <a:solidFill>
                  <a:schemeClr val="bg1"/>
                </a:solidFill>
              </a:rPr>
              <a:t>Jantung</a:t>
            </a:r>
            <a:r>
              <a:rPr lang="en-US" sz="1500" dirty="0">
                <a:solidFill>
                  <a:schemeClr val="bg1"/>
                </a:solidFill>
              </a:rPr>
              <a:t> Indonesia </a:t>
            </a:r>
            <a:r>
              <a:rPr lang="en-US" sz="1500" dirty="0" err="1">
                <a:solidFill>
                  <a:schemeClr val="bg1"/>
                </a:solidFill>
              </a:rPr>
              <a:t>Didominasi</a:t>
            </a:r>
            <a:r>
              <a:rPr lang="en-US" sz="1500" dirty="0">
                <a:solidFill>
                  <a:schemeClr val="bg1"/>
                </a:solidFill>
              </a:rPr>
              <a:t> </a:t>
            </a:r>
            <a:r>
              <a:rPr lang="en-US" sz="1500" dirty="0" err="1">
                <a:solidFill>
                  <a:schemeClr val="bg1"/>
                </a:solidFill>
              </a:rPr>
              <a:t>Usia</a:t>
            </a:r>
            <a:r>
              <a:rPr lang="en-US" sz="1500" dirty="0">
                <a:solidFill>
                  <a:schemeClr val="bg1"/>
                </a:solidFill>
              </a:rPr>
              <a:t> </a:t>
            </a:r>
            <a:r>
              <a:rPr lang="en-US" sz="1500" dirty="0" err="1">
                <a:solidFill>
                  <a:schemeClr val="bg1"/>
                </a:solidFill>
              </a:rPr>
              <a:t>Produktif</a:t>
            </a:r>
            <a:r>
              <a:rPr lang="en-US" sz="1500" dirty="0">
                <a:solidFill>
                  <a:schemeClr val="bg1"/>
                </a:solidFill>
              </a:rPr>
              <a:t>" - 140,206 </a:t>
            </a:r>
            <a:r>
              <a:rPr lang="en-US" sz="1500" dirty="0" err="1">
                <a:solidFill>
                  <a:schemeClr val="bg1"/>
                </a:solidFill>
              </a:rPr>
              <a:t>pasien</a:t>
            </a:r>
            <a:r>
              <a:rPr lang="en-US" sz="1500" dirty="0">
                <a:solidFill>
                  <a:schemeClr val="bg1"/>
                </a:solidFill>
              </a:rPr>
              <a:t> </a:t>
            </a:r>
            <a:r>
              <a:rPr lang="en-US" sz="1500" dirty="0" err="1">
                <a:solidFill>
                  <a:schemeClr val="bg1"/>
                </a:solidFill>
              </a:rPr>
              <a:t>usia</a:t>
            </a:r>
            <a:r>
              <a:rPr lang="en-US" sz="1500" dirty="0">
                <a:solidFill>
                  <a:schemeClr val="bg1"/>
                </a:solidFill>
              </a:rPr>
              <a:t> 25-34 </a:t>
            </a:r>
            <a:r>
              <a:rPr lang="en-US" sz="1500" dirty="0" err="1">
                <a:solidFill>
                  <a:schemeClr val="bg1"/>
                </a:solidFill>
              </a:rPr>
              <a:t>tahun</a:t>
            </a:r>
            <a:endParaRPr lang="en-US" sz="1500" dirty="0">
              <a:solidFill>
                <a:schemeClr val="bg1"/>
              </a:solidFill>
            </a:endParaRPr>
          </a:p>
          <a:p>
            <a:pPr marL="285750" indent="-285750" algn="just">
              <a:buFont typeface="Arial" panose="020B0604020202020204" pitchFamily="34" charset="0"/>
              <a:buChar char="•"/>
            </a:pPr>
            <a:r>
              <a:rPr lang="en-US" sz="1500" dirty="0">
                <a:solidFill>
                  <a:schemeClr val="bg1"/>
                </a:solidFill>
              </a:rPr>
              <a:t>AIPRM Healthcare Statistics (2024) - "50+ AI in Healthcare Statistics" - Global AI market $32.3B, growth 42%</a:t>
            </a:r>
          </a:p>
          <a:p>
            <a:pPr marL="285750" indent="-285750" algn="just">
              <a:buFont typeface="Arial" panose="020B0604020202020204" pitchFamily="34" charset="0"/>
              <a:buChar char="•"/>
            </a:pPr>
            <a:r>
              <a:rPr lang="en-US" sz="1500" dirty="0">
                <a:solidFill>
                  <a:schemeClr val="bg1"/>
                </a:solidFill>
              </a:rPr>
              <a:t>NCBI/PMC (2023) - "AI in Emergency Medicine: Current Applications" - 25.8%-42.7% preventable emergency deaths</a:t>
            </a:r>
          </a:p>
          <a:p>
            <a:pPr marL="285750" indent="-285750" algn="just">
              <a:buFont typeface="Arial" panose="020B0604020202020204" pitchFamily="34" charset="0"/>
              <a:buChar char="•"/>
            </a:pPr>
            <a:r>
              <a:rPr lang="en-US" sz="1500" dirty="0">
                <a:solidFill>
                  <a:schemeClr val="bg1"/>
                </a:solidFill>
              </a:rPr>
              <a:t>World Economic Forum (2025) - "7 Ways AI Transforming Healthcare" - 4.5 billion without essential healthcare</a:t>
            </a:r>
          </a:p>
          <a:p>
            <a:pPr marL="285750" indent="-285750" algn="just">
              <a:buFont typeface="Arial" panose="020B0604020202020204" pitchFamily="34" charset="0"/>
              <a:buChar char="•"/>
            </a:pPr>
            <a:r>
              <a:rPr lang="en-US" sz="1500" dirty="0">
                <a:solidFill>
                  <a:schemeClr val="bg1"/>
                </a:solidFill>
              </a:rPr>
              <a:t>Insights10 (2024) - "Indonesia AI Healthcare Market Analysis" - $0.04B to $0.82B, CAGR 45.22%</a:t>
            </a:r>
          </a:p>
          <a:p>
            <a:pPr marL="285750" indent="-285750" algn="just">
              <a:buFont typeface="Arial" panose="020B0604020202020204" pitchFamily="34" charset="0"/>
              <a:buChar char="•"/>
            </a:pPr>
            <a:r>
              <a:rPr lang="en-US" sz="1500" dirty="0">
                <a:solidFill>
                  <a:schemeClr val="bg1"/>
                </a:solidFill>
              </a:rPr>
              <a:t>Mordor Intelligence (2025) - "Indonesia Connected Healthcare Market" - $0.88B 2025, CAGR 28.18%</a:t>
            </a:r>
          </a:p>
          <a:p>
            <a:pPr marL="285750" indent="-285750" algn="just">
              <a:buFont typeface="Arial" panose="020B0604020202020204" pitchFamily="34" charset="0"/>
              <a:buChar char="•"/>
            </a:pPr>
            <a:r>
              <a:rPr lang="en-US" sz="1500" dirty="0">
                <a:solidFill>
                  <a:schemeClr val="bg1"/>
                </a:solidFill>
              </a:rPr>
              <a:t>Market Research Indonesia (2025) - "Indonesia Telemedicine Market Future" - $10.11B 2022 to $12.45B 2029</a:t>
            </a:r>
          </a:p>
          <a:p>
            <a:pPr marL="285750" indent="-285750" algn="just">
              <a:buFont typeface="Arial" panose="020B0604020202020204" pitchFamily="34" charset="0"/>
              <a:buChar char="•"/>
            </a:pPr>
            <a:r>
              <a:rPr lang="en-US" sz="1500" dirty="0">
                <a:solidFill>
                  <a:schemeClr val="bg1"/>
                </a:solidFill>
              </a:rPr>
              <a:t>Grand View Research (2024) - "Southeast Asia Telehealth Market" - Indonesia 26.4% market share</a:t>
            </a:r>
          </a:p>
          <a:p>
            <a:pPr marL="285750" indent="-285750" algn="just">
              <a:buFont typeface="Arial" panose="020B0604020202020204" pitchFamily="34" charset="0"/>
              <a:buChar char="•"/>
            </a:pPr>
            <a:r>
              <a:rPr lang="en-US" sz="1500" dirty="0">
                <a:solidFill>
                  <a:schemeClr val="bg1"/>
                </a:solidFill>
              </a:rPr>
              <a:t>PMC/NCBI (2021) - "Indonesian Hospital Telemedicine Acceptance" - 600% surge during COVID</a:t>
            </a:r>
          </a:p>
          <a:p>
            <a:pPr marL="285750" indent="-285750" algn="just">
              <a:buFont typeface="Arial" panose="020B0604020202020204" pitchFamily="34" charset="0"/>
              <a:buChar char="•"/>
            </a:pPr>
            <a:r>
              <a:rPr lang="en-US" sz="1500" dirty="0">
                <a:solidFill>
                  <a:schemeClr val="bg1"/>
                </a:solidFill>
              </a:rPr>
              <a:t>Market Research Indonesia (2025) - "Indonesia Telemedicine Investment Explained" - $1.7B government allocation</a:t>
            </a:r>
          </a:p>
          <a:p>
            <a:endParaRPr lang="en-US" sz="1500" dirty="0"/>
          </a:p>
          <a:p>
            <a:r>
              <a:rPr lang="en-US" sz="1500" dirty="0"/>
              <a:t> </a:t>
            </a:r>
          </a:p>
        </p:txBody>
      </p:sp>
      <p:sp>
        <p:nvSpPr>
          <p:cNvPr id="40" name="Shape 31">
            <a:extLst>
              <a:ext uri="{FF2B5EF4-FFF2-40B4-BE49-F238E27FC236}">
                <a16:creationId xmlns:a16="http://schemas.microsoft.com/office/drawing/2014/main" id="{C7B76213-B18C-4DA6-32DD-F0273498DCC1}"/>
              </a:ext>
            </a:extLst>
          </p:cNvPr>
          <p:cNvSpPr/>
          <p:nvPr/>
        </p:nvSpPr>
        <p:spPr>
          <a:xfrm>
            <a:off x="0" y="6782105"/>
            <a:ext cx="12191695" cy="75895"/>
          </a:xfrm>
          <a:prstGeom prst="rect">
            <a:avLst/>
          </a:prstGeom>
          <a:solidFill>
            <a:srgbClr val="3B82F6"/>
          </a:solidFill>
          <a:ln/>
        </p:spPr>
      </p:sp>
    </p:spTree>
    <p:extLst>
      <p:ext uri="{BB962C8B-B14F-4D97-AF65-F5344CB8AC3E}">
        <p14:creationId xmlns:p14="http://schemas.microsoft.com/office/powerpoint/2010/main" val="1522071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A1128"/>
          </a:solidFill>
          <a:ln/>
        </p:spPr>
      </p:sp>
      <p:sp>
        <p:nvSpPr>
          <p:cNvPr id="3" name="Shape 1"/>
          <p:cNvSpPr/>
          <p:nvPr/>
        </p:nvSpPr>
        <p:spPr>
          <a:xfrm>
            <a:off x="0" y="0"/>
            <a:ext cx="12191695" cy="6858000"/>
          </a:xfrm>
          <a:prstGeom prst="rect">
            <a:avLst/>
          </a:prstGeom>
          <a:solidFill>
            <a:srgbClr val="0A1128"/>
          </a:solidFill>
          <a:ln/>
        </p:spPr>
      </p:sp>
      <p:sp>
        <p:nvSpPr>
          <p:cNvPr id="4" name="Shape 2"/>
          <p:cNvSpPr/>
          <p:nvPr/>
        </p:nvSpPr>
        <p:spPr>
          <a:xfrm>
            <a:off x="0" y="0"/>
            <a:ext cx="12191695" cy="75895"/>
          </a:xfrm>
          <a:prstGeom prst="rect">
            <a:avLst/>
          </a:prstGeom>
          <a:solidFill>
            <a:srgbClr val="DC2626"/>
          </a:solidFill>
          <a:ln/>
        </p:spPr>
      </p:sp>
      <p:sp>
        <p:nvSpPr>
          <p:cNvPr id="5" name="Text 3"/>
          <p:cNvSpPr txBox="1"/>
          <p:nvPr/>
        </p:nvSpPr>
        <p:spPr>
          <a:xfrm>
            <a:off x="457200" y="409651"/>
            <a:ext cx="8182051" cy="553212"/>
          </a:xfrm>
          <a:prstGeom prst="rect">
            <a:avLst/>
          </a:prstGeom>
          <a:noFill/>
          <a:ln/>
        </p:spPr>
        <p:txBody>
          <a:bodyPr wrap="square" lIns="0" tIns="0" rIns="0" bIns="0" rtlCol="0" anchor="ctr"/>
          <a:lstStyle/>
          <a:p>
            <a:pPr marL="0" indent="0" algn="l">
              <a:buNone/>
            </a:pPr>
            <a:r>
              <a:rPr lang="en-US" sz="3600" b="1" dirty="0">
                <a:solidFill>
                  <a:srgbClr val="DC143C"/>
                </a:solidFill>
                <a:latin typeface="Montserrat" pitchFamily="34" charset="0"/>
                <a:ea typeface="Montserrat" pitchFamily="34" charset="-122"/>
                <a:cs typeface="Montserrat" pitchFamily="34" charset="-120"/>
              </a:rPr>
              <a:t>Indonesia's Cardiovascular Crisis</a:t>
            </a:r>
            <a:endParaRPr lang="en-US" sz="3600" dirty="0"/>
          </a:p>
        </p:txBody>
      </p:sp>
      <p:sp>
        <p:nvSpPr>
          <p:cNvPr id="6" name="Shape 4"/>
          <p:cNvSpPr/>
          <p:nvPr/>
        </p:nvSpPr>
        <p:spPr>
          <a:xfrm>
            <a:off x="457200" y="1067105"/>
            <a:ext cx="1218895" cy="38405"/>
          </a:xfrm>
          <a:prstGeom prst="rect">
            <a:avLst/>
          </a:prstGeom>
          <a:solidFill>
            <a:srgbClr val="DC2626"/>
          </a:solidFill>
          <a:ln/>
        </p:spPr>
      </p:sp>
      <p:sp>
        <p:nvSpPr>
          <p:cNvPr id="7" name="Shape 5"/>
          <p:cNvSpPr/>
          <p:nvPr/>
        </p:nvSpPr>
        <p:spPr>
          <a:xfrm>
            <a:off x="457200" y="1561795"/>
            <a:ext cx="5524805" cy="800100"/>
          </a:xfrm>
          <a:prstGeom prst="rect">
            <a:avLst/>
          </a:prstGeom>
          <a:solidFill>
            <a:srgbClr val="FFFFFF">
              <a:alpha val="5000"/>
            </a:srgbClr>
          </a:solidFill>
          <a:ln/>
        </p:spPr>
      </p:sp>
      <p:sp>
        <p:nvSpPr>
          <p:cNvPr id="8" name="Shape 6"/>
          <p:cNvSpPr/>
          <p:nvPr/>
        </p:nvSpPr>
        <p:spPr>
          <a:xfrm>
            <a:off x="457200" y="1561795"/>
            <a:ext cx="47549" cy="800100"/>
          </a:xfrm>
          <a:prstGeom prst="rect">
            <a:avLst/>
          </a:prstGeom>
          <a:solidFill>
            <a:srgbClr val="DC143C"/>
          </a:solidFill>
          <a:ln/>
        </p:spPr>
      </p:sp>
      <p:pic>
        <p:nvPicPr>
          <p:cNvPr id="9" name="Image 0" descr="preencoded.png"/>
          <p:cNvPicPr>
            <a:picLocks noChangeAspect="1"/>
          </p:cNvPicPr>
          <p:nvPr/>
        </p:nvPicPr>
        <p:blipFill>
          <a:blip r:embed="rId3"/>
          <a:srcRect/>
          <a:stretch/>
        </p:blipFill>
        <p:spPr>
          <a:xfrm>
            <a:off x="657454" y="1752905"/>
            <a:ext cx="228600" cy="228600"/>
          </a:xfrm>
          <a:prstGeom prst="rect">
            <a:avLst/>
          </a:prstGeom>
        </p:spPr>
      </p:pic>
      <p:sp>
        <p:nvSpPr>
          <p:cNvPr id="10" name="Shape 7"/>
          <p:cNvSpPr/>
          <p:nvPr/>
        </p:nvSpPr>
        <p:spPr>
          <a:xfrm>
            <a:off x="6210605" y="1561795"/>
            <a:ext cx="5524805" cy="800100"/>
          </a:xfrm>
          <a:prstGeom prst="rect">
            <a:avLst/>
          </a:prstGeom>
          <a:solidFill>
            <a:srgbClr val="FFFFFF">
              <a:alpha val="5000"/>
            </a:srgbClr>
          </a:solidFill>
          <a:ln/>
        </p:spPr>
      </p:sp>
      <p:sp>
        <p:nvSpPr>
          <p:cNvPr id="11" name="Shape 8"/>
          <p:cNvSpPr/>
          <p:nvPr/>
        </p:nvSpPr>
        <p:spPr>
          <a:xfrm>
            <a:off x="6210605" y="1561795"/>
            <a:ext cx="47549" cy="800100"/>
          </a:xfrm>
          <a:prstGeom prst="rect">
            <a:avLst/>
          </a:prstGeom>
          <a:solidFill>
            <a:srgbClr val="DC143C"/>
          </a:solidFill>
          <a:ln/>
        </p:spPr>
      </p:sp>
      <p:sp>
        <p:nvSpPr>
          <p:cNvPr id="12" name="Text 9"/>
          <p:cNvSpPr txBox="1"/>
          <p:nvPr/>
        </p:nvSpPr>
        <p:spPr>
          <a:xfrm>
            <a:off x="1000354" y="1714500"/>
            <a:ext cx="3277210"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765,660 CVD deaths/year (2021)</a:t>
            </a:r>
            <a:endParaRPr lang="en-US" sz="1500" dirty="0"/>
          </a:p>
        </p:txBody>
      </p:sp>
      <p:sp>
        <p:nvSpPr>
          <p:cNvPr id="13" name="Text 10"/>
          <p:cNvSpPr txBox="1"/>
          <p:nvPr/>
        </p:nvSpPr>
        <p:spPr>
          <a:xfrm>
            <a:off x="6724498" y="1714500"/>
            <a:ext cx="3305556"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Heart disease: #1 cause of death</a:t>
            </a:r>
            <a:endParaRPr lang="en-US" sz="1500" dirty="0"/>
          </a:p>
        </p:txBody>
      </p:sp>
      <p:sp>
        <p:nvSpPr>
          <p:cNvPr id="14" name="Text 11"/>
          <p:cNvSpPr txBox="1"/>
          <p:nvPr/>
        </p:nvSpPr>
        <p:spPr>
          <a:xfrm>
            <a:off x="1000354" y="2018995"/>
            <a:ext cx="1748333"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World Heart Observatory</a:t>
            </a:r>
            <a:endParaRPr lang="en-US" sz="1000" dirty="0"/>
          </a:p>
        </p:txBody>
      </p:sp>
      <p:pic>
        <p:nvPicPr>
          <p:cNvPr id="15" name="Image 1" descr="preencoded.png"/>
          <p:cNvPicPr>
            <a:picLocks noChangeAspect="1"/>
          </p:cNvPicPr>
          <p:nvPr/>
        </p:nvPicPr>
        <p:blipFill>
          <a:blip r:embed="rId4"/>
          <a:srcRect l="-57" r="-57"/>
          <a:stretch/>
        </p:blipFill>
        <p:spPr>
          <a:xfrm>
            <a:off x="6409944" y="1752905"/>
            <a:ext cx="200254" cy="228600"/>
          </a:xfrm>
          <a:prstGeom prst="rect">
            <a:avLst/>
          </a:prstGeom>
        </p:spPr>
      </p:pic>
      <p:sp>
        <p:nvSpPr>
          <p:cNvPr id="16" name="Text 12"/>
          <p:cNvSpPr txBox="1"/>
          <p:nvPr/>
        </p:nvSpPr>
        <p:spPr>
          <a:xfrm>
            <a:off x="6752844" y="2018995"/>
            <a:ext cx="1957730"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WHO Indonesia Data (2024)</a:t>
            </a:r>
            <a:endParaRPr lang="en-US" sz="1000" dirty="0"/>
          </a:p>
        </p:txBody>
      </p:sp>
      <p:sp>
        <p:nvSpPr>
          <p:cNvPr id="17" name="Shape 13"/>
          <p:cNvSpPr/>
          <p:nvPr/>
        </p:nvSpPr>
        <p:spPr>
          <a:xfrm>
            <a:off x="457200" y="2590495"/>
            <a:ext cx="5524805" cy="800100"/>
          </a:xfrm>
          <a:prstGeom prst="rect">
            <a:avLst/>
          </a:prstGeom>
          <a:solidFill>
            <a:srgbClr val="FFFFFF">
              <a:alpha val="5000"/>
            </a:srgbClr>
          </a:solidFill>
          <a:ln/>
        </p:spPr>
      </p:sp>
      <p:sp>
        <p:nvSpPr>
          <p:cNvPr id="18" name="Shape 14"/>
          <p:cNvSpPr/>
          <p:nvPr/>
        </p:nvSpPr>
        <p:spPr>
          <a:xfrm>
            <a:off x="457200" y="2590495"/>
            <a:ext cx="47549" cy="800100"/>
          </a:xfrm>
          <a:prstGeom prst="rect">
            <a:avLst/>
          </a:prstGeom>
          <a:solidFill>
            <a:srgbClr val="1E90FF"/>
          </a:solidFill>
          <a:ln/>
        </p:spPr>
      </p:sp>
      <p:pic>
        <p:nvPicPr>
          <p:cNvPr id="19" name="Image 2" descr="preencoded.png"/>
          <p:cNvPicPr>
            <a:picLocks noChangeAspect="1"/>
          </p:cNvPicPr>
          <p:nvPr/>
        </p:nvPicPr>
        <p:blipFill>
          <a:blip r:embed="rId5"/>
          <a:srcRect/>
          <a:stretch/>
        </p:blipFill>
        <p:spPr>
          <a:xfrm>
            <a:off x="657454" y="2781605"/>
            <a:ext cx="228600" cy="228600"/>
          </a:xfrm>
          <a:prstGeom prst="rect">
            <a:avLst/>
          </a:prstGeom>
        </p:spPr>
      </p:pic>
      <p:sp>
        <p:nvSpPr>
          <p:cNvPr id="20" name="Shape 15"/>
          <p:cNvSpPr/>
          <p:nvPr/>
        </p:nvSpPr>
        <p:spPr>
          <a:xfrm>
            <a:off x="6210605" y="2590495"/>
            <a:ext cx="5524805" cy="800100"/>
          </a:xfrm>
          <a:prstGeom prst="rect">
            <a:avLst/>
          </a:prstGeom>
          <a:solidFill>
            <a:srgbClr val="FFFFFF">
              <a:alpha val="5000"/>
            </a:srgbClr>
          </a:solidFill>
          <a:ln/>
        </p:spPr>
      </p:sp>
      <p:sp>
        <p:nvSpPr>
          <p:cNvPr id="21" name="Shape 16"/>
          <p:cNvSpPr/>
          <p:nvPr/>
        </p:nvSpPr>
        <p:spPr>
          <a:xfrm>
            <a:off x="6210605" y="2590495"/>
            <a:ext cx="47549" cy="800100"/>
          </a:xfrm>
          <a:prstGeom prst="rect">
            <a:avLst/>
          </a:prstGeom>
          <a:solidFill>
            <a:srgbClr val="1E90FF"/>
          </a:solidFill>
          <a:ln/>
        </p:spPr>
      </p:sp>
      <p:sp>
        <p:nvSpPr>
          <p:cNvPr id="22" name="Text 17"/>
          <p:cNvSpPr txBox="1"/>
          <p:nvPr/>
        </p:nvSpPr>
        <p:spPr>
          <a:xfrm>
            <a:off x="1000354" y="2743200"/>
            <a:ext cx="4105656"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91.2% rise in crude CVD mortality by 2050</a:t>
            </a:r>
            <a:endParaRPr lang="en-US" sz="1500" dirty="0"/>
          </a:p>
        </p:txBody>
      </p:sp>
      <p:sp>
        <p:nvSpPr>
          <p:cNvPr id="23" name="Text 18"/>
          <p:cNvSpPr txBox="1"/>
          <p:nvPr/>
        </p:nvSpPr>
        <p:spPr>
          <a:xfrm>
            <a:off x="6724498" y="2743200"/>
            <a:ext cx="3657600"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6 million sufferers projected by 2024</a:t>
            </a:r>
            <a:endParaRPr lang="en-US" sz="1500" dirty="0"/>
          </a:p>
        </p:txBody>
      </p:sp>
      <p:sp>
        <p:nvSpPr>
          <p:cNvPr id="24" name="Text 19"/>
          <p:cNvSpPr txBox="1"/>
          <p:nvPr/>
        </p:nvSpPr>
        <p:spPr>
          <a:xfrm>
            <a:off x="1000354" y="3047695"/>
            <a:ext cx="1739189"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The Lancet WPCH (2024)</a:t>
            </a:r>
            <a:endParaRPr lang="en-US" sz="1000" dirty="0"/>
          </a:p>
        </p:txBody>
      </p:sp>
      <p:pic>
        <p:nvPicPr>
          <p:cNvPr id="25" name="Image 3" descr="preencoded.png"/>
          <p:cNvPicPr>
            <a:picLocks noChangeAspect="1"/>
          </p:cNvPicPr>
          <p:nvPr/>
        </p:nvPicPr>
        <p:blipFill>
          <a:blip r:embed="rId6"/>
          <a:srcRect l="-57" r="-57"/>
          <a:stretch/>
        </p:blipFill>
        <p:spPr>
          <a:xfrm>
            <a:off x="6409944" y="2781605"/>
            <a:ext cx="200254" cy="228600"/>
          </a:xfrm>
          <a:prstGeom prst="rect">
            <a:avLst/>
          </a:prstGeom>
        </p:spPr>
      </p:pic>
      <p:sp>
        <p:nvSpPr>
          <p:cNvPr id="26" name="Text 20"/>
          <p:cNvSpPr txBox="1"/>
          <p:nvPr/>
        </p:nvSpPr>
        <p:spPr>
          <a:xfrm>
            <a:off x="6752844" y="3047695"/>
            <a:ext cx="1776679"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Statista Indonesia (2024)</a:t>
            </a:r>
            <a:endParaRPr lang="en-US" sz="1000" dirty="0"/>
          </a:p>
        </p:txBody>
      </p:sp>
      <p:sp>
        <p:nvSpPr>
          <p:cNvPr id="27" name="Shape 21"/>
          <p:cNvSpPr/>
          <p:nvPr/>
        </p:nvSpPr>
        <p:spPr>
          <a:xfrm>
            <a:off x="457200" y="3619195"/>
            <a:ext cx="5524805" cy="800100"/>
          </a:xfrm>
          <a:prstGeom prst="rect">
            <a:avLst/>
          </a:prstGeom>
          <a:solidFill>
            <a:srgbClr val="FFFFFF">
              <a:alpha val="5000"/>
            </a:srgbClr>
          </a:solidFill>
          <a:ln/>
        </p:spPr>
      </p:sp>
      <p:sp>
        <p:nvSpPr>
          <p:cNvPr id="28" name="Shape 22"/>
          <p:cNvSpPr/>
          <p:nvPr/>
        </p:nvSpPr>
        <p:spPr>
          <a:xfrm>
            <a:off x="457200" y="3619195"/>
            <a:ext cx="47549" cy="800100"/>
          </a:xfrm>
          <a:prstGeom prst="rect">
            <a:avLst/>
          </a:prstGeom>
          <a:solidFill>
            <a:srgbClr val="FFD700"/>
          </a:solidFill>
          <a:ln/>
        </p:spPr>
      </p:sp>
      <p:pic>
        <p:nvPicPr>
          <p:cNvPr id="29" name="Image 4" descr="preencoded.png"/>
          <p:cNvPicPr>
            <a:picLocks noChangeAspect="1"/>
          </p:cNvPicPr>
          <p:nvPr/>
        </p:nvPicPr>
        <p:blipFill>
          <a:blip r:embed="rId7"/>
          <a:srcRect l="-133" r="-133"/>
          <a:stretch/>
        </p:blipFill>
        <p:spPr>
          <a:xfrm>
            <a:off x="657454" y="3810305"/>
            <a:ext cx="171907" cy="228600"/>
          </a:xfrm>
          <a:prstGeom prst="rect">
            <a:avLst/>
          </a:prstGeom>
        </p:spPr>
      </p:pic>
      <p:sp>
        <p:nvSpPr>
          <p:cNvPr id="30" name="Text 23"/>
          <p:cNvSpPr txBox="1"/>
          <p:nvPr/>
        </p:nvSpPr>
        <p:spPr>
          <a:xfrm>
            <a:off x="942746" y="3771900"/>
            <a:ext cx="2648102"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Golden Hour often missed</a:t>
            </a:r>
            <a:endParaRPr lang="en-US" sz="1500" dirty="0"/>
          </a:p>
        </p:txBody>
      </p:sp>
      <p:sp>
        <p:nvSpPr>
          <p:cNvPr id="31" name="Text 24"/>
          <p:cNvSpPr txBox="1"/>
          <p:nvPr/>
        </p:nvSpPr>
        <p:spPr>
          <a:xfrm>
            <a:off x="1000354" y="4076395"/>
            <a:ext cx="2091233"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Late response, low awareness</a:t>
            </a:r>
            <a:endParaRPr lang="en-US" sz="1000" dirty="0"/>
          </a:p>
        </p:txBody>
      </p:sp>
      <p:sp>
        <p:nvSpPr>
          <p:cNvPr id="32" name="Shape 25"/>
          <p:cNvSpPr/>
          <p:nvPr/>
        </p:nvSpPr>
        <p:spPr>
          <a:xfrm>
            <a:off x="6210605" y="3619195"/>
            <a:ext cx="5524805" cy="800100"/>
          </a:xfrm>
          <a:prstGeom prst="rect">
            <a:avLst/>
          </a:prstGeom>
          <a:solidFill>
            <a:srgbClr val="FFFFFF">
              <a:alpha val="5000"/>
            </a:srgbClr>
          </a:solidFill>
          <a:ln/>
        </p:spPr>
      </p:sp>
      <p:sp>
        <p:nvSpPr>
          <p:cNvPr id="33" name="Shape 26"/>
          <p:cNvSpPr/>
          <p:nvPr/>
        </p:nvSpPr>
        <p:spPr>
          <a:xfrm>
            <a:off x="6210605" y="3619195"/>
            <a:ext cx="47549" cy="800100"/>
          </a:xfrm>
          <a:prstGeom prst="rect">
            <a:avLst/>
          </a:prstGeom>
          <a:solidFill>
            <a:srgbClr val="32CD32"/>
          </a:solidFill>
          <a:ln/>
        </p:spPr>
      </p:sp>
      <p:pic>
        <p:nvPicPr>
          <p:cNvPr id="34" name="Image 5" descr="preencoded.png"/>
          <p:cNvPicPr>
            <a:picLocks noChangeAspect="1"/>
          </p:cNvPicPr>
          <p:nvPr/>
        </p:nvPicPr>
        <p:blipFill>
          <a:blip r:embed="rId8"/>
          <a:srcRect t="-44" b="-44"/>
          <a:stretch/>
        </p:blipFill>
        <p:spPr>
          <a:xfrm>
            <a:off x="6409944" y="3810305"/>
            <a:ext cx="256946" cy="228600"/>
          </a:xfrm>
          <a:prstGeom prst="rect">
            <a:avLst/>
          </a:prstGeom>
        </p:spPr>
      </p:pic>
      <p:sp>
        <p:nvSpPr>
          <p:cNvPr id="35" name="Text 27"/>
          <p:cNvSpPr txBox="1"/>
          <p:nvPr/>
        </p:nvSpPr>
        <p:spPr>
          <a:xfrm>
            <a:off x="6782105" y="3771900"/>
            <a:ext cx="3857854"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IDR 42.9 trillion healthcare cost in 2022</a:t>
            </a:r>
            <a:endParaRPr lang="en-US" sz="1500" dirty="0"/>
          </a:p>
        </p:txBody>
      </p:sp>
      <p:sp>
        <p:nvSpPr>
          <p:cNvPr id="36" name="Text 28"/>
          <p:cNvSpPr txBox="1"/>
          <p:nvPr/>
        </p:nvSpPr>
        <p:spPr>
          <a:xfrm>
            <a:off x="6752844" y="4076395"/>
            <a:ext cx="1167689"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BPJS Kesehatan</a:t>
            </a:r>
            <a:endParaRPr lang="en-US" sz="1000" dirty="0"/>
          </a:p>
        </p:txBody>
      </p:sp>
      <p:sp>
        <p:nvSpPr>
          <p:cNvPr id="37" name="Shape 29"/>
          <p:cNvSpPr/>
          <p:nvPr/>
        </p:nvSpPr>
        <p:spPr>
          <a:xfrm>
            <a:off x="457200" y="4724705"/>
            <a:ext cx="11277295" cy="590702"/>
          </a:xfrm>
          <a:prstGeom prst="roundRect">
            <a:avLst>
              <a:gd name="adj" fmla="val 9987"/>
            </a:avLst>
          </a:prstGeom>
          <a:solidFill>
            <a:srgbClr val="B91C1C">
              <a:alpha val="30000"/>
            </a:srgbClr>
          </a:solidFill>
          <a:ln/>
        </p:spPr>
      </p:sp>
      <p:pic>
        <p:nvPicPr>
          <p:cNvPr id="38" name="Image 6" descr="preencoded.png"/>
          <p:cNvPicPr>
            <a:picLocks noChangeAspect="1"/>
          </p:cNvPicPr>
          <p:nvPr/>
        </p:nvPicPr>
        <p:blipFill>
          <a:blip r:embed="rId9"/>
          <a:srcRect/>
          <a:stretch/>
        </p:blipFill>
        <p:spPr>
          <a:xfrm>
            <a:off x="609905" y="4876495"/>
            <a:ext cx="286207" cy="286207"/>
          </a:xfrm>
          <a:prstGeom prst="rect">
            <a:avLst/>
          </a:prstGeom>
        </p:spPr>
      </p:pic>
      <p:sp>
        <p:nvSpPr>
          <p:cNvPr id="39" name="Text 30"/>
          <p:cNvSpPr txBox="1"/>
          <p:nvPr/>
        </p:nvSpPr>
        <p:spPr>
          <a:xfrm>
            <a:off x="1047902" y="4886554"/>
            <a:ext cx="5934456" cy="267005"/>
          </a:xfrm>
          <a:prstGeom prst="rect">
            <a:avLst/>
          </a:prstGeom>
          <a:noFill/>
          <a:ln/>
        </p:spPr>
        <p:txBody>
          <a:bodyPr wrap="square" lIns="0" tIns="0" rIns="0" bIns="0" rtlCol="0" anchor="ctr"/>
          <a:lstStyle/>
          <a:p>
            <a:pPr marL="0" indent="0" algn="l">
              <a:buNone/>
            </a:pPr>
            <a:r>
              <a:rPr lang="en-US" sz="1500" dirty="0">
                <a:solidFill>
                  <a:srgbClr val="FFFFFF"/>
                </a:solidFill>
                <a:latin typeface="Poppins" pitchFamily="34" charset="0"/>
                <a:ea typeface="Poppins" pitchFamily="34" charset="-122"/>
                <a:cs typeface="Poppins" pitchFamily="34" charset="-120"/>
              </a:rPr>
              <a:t>70% of these deaths could be prevented with faster response</a:t>
            </a:r>
            <a:endParaRPr lang="en-US" sz="1500" dirty="0"/>
          </a:p>
        </p:txBody>
      </p:sp>
      <p:sp>
        <p:nvSpPr>
          <p:cNvPr id="40" name="Shape 31"/>
          <p:cNvSpPr/>
          <p:nvPr/>
        </p:nvSpPr>
        <p:spPr>
          <a:xfrm>
            <a:off x="0" y="6782105"/>
            <a:ext cx="12191695" cy="75895"/>
          </a:xfrm>
          <a:prstGeom prst="rect">
            <a:avLst/>
          </a:prstGeom>
          <a:solidFill>
            <a:srgbClr val="3B82F6"/>
          </a:solidFill>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2191695" cy="8305495"/>
          </a:xfrm>
          <a:prstGeom prst="rect">
            <a:avLst/>
          </a:prstGeom>
          <a:solidFill>
            <a:srgbClr val="0A1128"/>
          </a:solidFill>
          <a:ln/>
        </p:spPr>
      </p:sp>
      <p:sp>
        <p:nvSpPr>
          <p:cNvPr id="3" name="Shape 1"/>
          <p:cNvSpPr/>
          <p:nvPr/>
        </p:nvSpPr>
        <p:spPr>
          <a:xfrm>
            <a:off x="0" y="0"/>
            <a:ext cx="12191695" cy="8305495"/>
          </a:xfrm>
          <a:prstGeom prst="rect">
            <a:avLst/>
          </a:prstGeom>
          <a:solidFill>
            <a:srgbClr val="0A1128"/>
          </a:solidFill>
          <a:ln/>
        </p:spPr>
      </p:sp>
      <p:sp>
        <p:nvSpPr>
          <p:cNvPr id="4" name="Shape 2"/>
          <p:cNvSpPr/>
          <p:nvPr/>
        </p:nvSpPr>
        <p:spPr>
          <a:xfrm>
            <a:off x="0" y="0"/>
            <a:ext cx="12191695" cy="75895"/>
          </a:xfrm>
          <a:prstGeom prst="rect">
            <a:avLst/>
          </a:prstGeom>
          <a:solidFill>
            <a:srgbClr val="DC2626"/>
          </a:solidFill>
          <a:ln/>
        </p:spPr>
      </p:sp>
      <p:sp>
        <p:nvSpPr>
          <p:cNvPr id="5" name="Text 3"/>
          <p:cNvSpPr txBox="1"/>
          <p:nvPr/>
        </p:nvSpPr>
        <p:spPr>
          <a:xfrm>
            <a:off x="457200" y="409651"/>
            <a:ext cx="6677863" cy="553212"/>
          </a:xfrm>
          <a:prstGeom prst="rect">
            <a:avLst/>
          </a:prstGeom>
          <a:noFill/>
          <a:ln/>
        </p:spPr>
        <p:txBody>
          <a:bodyPr wrap="square" lIns="0" tIns="0" rIns="0" bIns="0" rtlCol="0" anchor="ctr"/>
          <a:lstStyle/>
          <a:p>
            <a:pPr marL="0" indent="0" algn="l">
              <a:buNone/>
            </a:pPr>
            <a:r>
              <a:rPr lang="en-US" sz="3600" b="1" dirty="0">
                <a:solidFill>
                  <a:srgbClr val="DC143C"/>
                </a:solidFill>
                <a:latin typeface="Montserrat" pitchFamily="34" charset="0"/>
                <a:ea typeface="Montserrat" pitchFamily="34" charset="-122"/>
                <a:cs typeface="Montserrat" pitchFamily="34" charset="-120"/>
              </a:rPr>
              <a:t>Our Solution: HeartCare AI</a:t>
            </a:r>
            <a:endParaRPr lang="en-US" sz="3600" dirty="0"/>
          </a:p>
        </p:txBody>
      </p:sp>
      <p:sp>
        <p:nvSpPr>
          <p:cNvPr id="6" name="Shape 4"/>
          <p:cNvSpPr/>
          <p:nvPr/>
        </p:nvSpPr>
        <p:spPr>
          <a:xfrm>
            <a:off x="457200" y="1067105"/>
            <a:ext cx="1218895" cy="38405"/>
          </a:xfrm>
          <a:prstGeom prst="rect">
            <a:avLst/>
          </a:prstGeom>
          <a:solidFill>
            <a:srgbClr val="DC2626"/>
          </a:solidFill>
          <a:ln/>
        </p:spPr>
      </p:sp>
      <p:sp>
        <p:nvSpPr>
          <p:cNvPr id="7" name="Shape 5"/>
          <p:cNvSpPr/>
          <p:nvPr/>
        </p:nvSpPr>
        <p:spPr>
          <a:xfrm>
            <a:off x="457200" y="1561795"/>
            <a:ext cx="5524805" cy="2133295"/>
          </a:xfrm>
          <a:prstGeom prst="roundRect">
            <a:avLst>
              <a:gd name="adj" fmla="val 1531"/>
            </a:avLst>
          </a:prstGeom>
          <a:solidFill>
            <a:srgbClr val="B91C1C">
              <a:alpha val="20000"/>
            </a:srgbClr>
          </a:solidFill>
          <a:ln w="25400">
            <a:solidFill>
              <a:srgbClr val="DC2626"/>
            </a:solidFill>
            <a:prstDash val="solid"/>
          </a:ln>
        </p:spPr>
      </p:sp>
      <p:pic>
        <p:nvPicPr>
          <p:cNvPr id="8" name="Image 0" descr="preencoded.png"/>
          <p:cNvPicPr>
            <a:picLocks noChangeAspect="1"/>
          </p:cNvPicPr>
          <p:nvPr/>
        </p:nvPicPr>
        <p:blipFill>
          <a:blip r:embed="rId3"/>
          <a:srcRect/>
          <a:stretch/>
        </p:blipFill>
        <p:spPr>
          <a:xfrm>
            <a:off x="705002" y="1923898"/>
            <a:ext cx="571500" cy="457200"/>
          </a:xfrm>
          <a:prstGeom prst="rect">
            <a:avLst/>
          </a:prstGeom>
        </p:spPr>
      </p:pic>
      <p:sp>
        <p:nvSpPr>
          <p:cNvPr id="9" name="Text 6"/>
          <p:cNvSpPr txBox="1"/>
          <p:nvPr/>
        </p:nvSpPr>
        <p:spPr>
          <a:xfrm>
            <a:off x="1429207" y="1772107"/>
            <a:ext cx="3586277" cy="752551"/>
          </a:xfrm>
          <a:prstGeom prst="rect">
            <a:avLst/>
          </a:prstGeom>
          <a:noFill/>
          <a:ln/>
        </p:spPr>
        <p:txBody>
          <a:bodyPr wrap="square" lIns="0" tIns="0" rIns="0" bIns="0" rtlCol="0" anchor="ctr"/>
          <a:lstStyle/>
          <a:p>
            <a:pPr marL="0" indent="0" algn="l">
              <a:buNone/>
            </a:pPr>
            <a:r>
              <a:rPr lang="en-US" sz="2200" b="1" dirty="0">
                <a:solidFill>
                  <a:srgbClr val="FFFFFF"/>
                </a:solidFill>
                <a:latin typeface="Poppins" pitchFamily="34" charset="0"/>
                <a:ea typeface="Poppins" pitchFamily="34" charset="-122"/>
                <a:cs typeface="Poppins" pitchFamily="34" charset="-120"/>
              </a:rPr>
              <a:t>24/7 Emergency AI Call Center</a:t>
            </a:r>
            <a:endParaRPr lang="en-US" sz="2200" dirty="0"/>
          </a:p>
        </p:txBody>
      </p:sp>
      <p:sp>
        <p:nvSpPr>
          <p:cNvPr id="10" name="Text 7"/>
          <p:cNvSpPr txBox="1"/>
          <p:nvPr/>
        </p:nvSpPr>
        <p:spPr>
          <a:xfrm>
            <a:off x="705002" y="2648102"/>
            <a:ext cx="5143500" cy="800100"/>
          </a:xfrm>
          <a:prstGeom prst="rect">
            <a:avLst/>
          </a:prstGeom>
          <a:noFill/>
          <a:ln/>
        </p:spPr>
        <p:txBody>
          <a:bodyPr wrap="square" lIns="0" tIns="0" rIns="0" bIns="0" rtlCol="0" anchor="ctr"/>
          <a:lstStyle/>
          <a:p>
            <a:pPr marL="0" indent="0" algn="l">
              <a:buNone/>
            </a:pPr>
            <a:r>
              <a:rPr lang="en-US" sz="1500" dirty="0">
                <a:solidFill>
                  <a:srgbClr val="FFFFFF"/>
                </a:solidFill>
                <a:latin typeface="Poppins" pitchFamily="34" charset="0"/>
                <a:ea typeface="Poppins" pitchFamily="34" charset="-122"/>
                <a:cs typeface="Poppins" pitchFamily="34" charset="-120"/>
              </a:rPr>
              <a:t>When every second counts, HeartCare AI is ready to save lives through immediate, intelligent emergency response.</a:t>
            </a:r>
            <a:endParaRPr lang="en-US" sz="1500" dirty="0"/>
          </a:p>
        </p:txBody>
      </p:sp>
      <p:pic>
        <p:nvPicPr>
          <p:cNvPr id="11" name="Image 1" descr="https://page.gensparksite.com/slides_images/9953036fce60138868e91902df488dd6.jpg"/>
          <p:cNvPicPr>
            <a:picLocks noChangeAspect="1"/>
          </p:cNvPicPr>
          <p:nvPr/>
        </p:nvPicPr>
        <p:blipFill>
          <a:blip r:embed="rId4"/>
          <a:srcRect t="22165" b="22165"/>
          <a:stretch/>
        </p:blipFill>
        <p:spPr>
          <a:xfrm>
            <a:off x="6210605" y="1561795"/>
            <a:ext cx="5524805" cy="1828800"/>
          </a:xfrm>
          <a:prstGeom prst="rect">
            <a:avLst/>
          </a:prstGeom>
        </p:spPr>
      </p:pic>
      <p:sp>
        <p:nvSpPr>
          <p:cNvPr id="12" name="Shape 8"/>
          <p:cNvSpPr/>
          <p:nvPr/>
        </p:nvSpPr>
        <p:spPr>
          <a:xfrm>
            <a:off x="6210605" y="3467405"/>
            <a:ext cx="5524805" cy="685800"/>
          </a:xfrm>
          <a:prstGeom prst="roundRect">
            <a:avLst>
              <a:gd name="adj" fmla="val 14815"/>
            </a:avLst>
          </a:prstGeom>
          <a:solidFill>
            <a:srgbClr val="1D4ED8">
              <a:alpha val="20000"/>
            </a:srgbClr>
          </a:solidFill>
          <a:ln/>
        </p:spPr>
      </p:sp>
      <p:sp>
        <p:nvSpPr>
          <p:cNvPr id="13" name="Text 9"/>
          <p:cNvSpPr txBox="1"/>
          <p:nvPr/>
        </p:nvSpPr>
        <p:spPr>
          <a:xfrm>
            <a:off x="6665976" y="3581705"/>
            <a:ext cx="4734763" cy="448056"/>
          </a:xfrm>
          <a:prstGeom prst="rect">
            <a:avLst/>
          </a:prstGeom>
          <a:noFill/>
          <a:ln/>
        </p:spPr>
        <p:txBody>
          <a:bodyPr wrap="square" lIns="0" tIns="0" rIns="0" bIns="0" rtlCol="0" anchor="ctr"/>
          <a:lstStyle/>
          <a:p>
            <a:pPr marL="0" indent="0" algn="ctr">
              <a:buNone/>
            </a:pPr>
            <a:r>
              <a:rPr lang="en-US" sz="1200" dirty="0">
                <a:solidFill>
                  <a:srgbClr val="FFFFFF"/>
                </a:solidFill>
                <a:latin typeface="Poppins" pitchFamily="34" charset="0"/>
                <a:ea typeface="Poppins" pitchFamily="34" charset="-122"/>
                <a:cs typeface="Poppins" pitchFamily="34" charset="-120"/>
              </a:rPr>
              <a:t>70% of cardiovascular deaths could be prevented with faster intervention</a:t>
            </a:r>
            <a:endParaRPr lang="en-US" sz="1200" dirty="0"/>
          </a:p>
        </p:txBody>
      </p:sp>
      <p:sp>
        <p:nvSpPr>
          <p:cNvPr id="14" name="Shape 10"/>
          <p:cNvSpPr/>
          <p:nvPr/>
        </p:nvSpPr>
        <p:spPr>
          <a:xfrm>
            <a:off x="457200" y="4381805"/>
            <a:ext cx="5562295" cy="800100"/>
          </a:xfrm>
          <a:prstGeom prst="rect">
            <a:avLst/>
          </a:prstGeom>
          <a:solidFill>
            <a:srgbClr val="FFFFFF">
              <a:alpha val="5000"/>
            </a:srgbClr>
          </a:solidFill>
          <a:ln/>
        </p:spPr>
      </p:sp>
      <p:sp>
        <p:nvSpPr>
          <p:cNvPr id="15" name="Shape 11"/>
          <p:cNvSpPr/>
          <p:nvPr/>
        </p:nvSpPr>
        <p:spPr>
          <a:xfrm>
            <a:off x="457200" y="4381805"/>
            <a:ext cx="47549" cy="800100"/>
          </a:xfrm>
          <a:prstGeom prst="rect">
            <a:avLst/>
          </a:prstGeom>
          <a:solidFill>
            <a:srgbClr val="FFD700"/>
          </a:solidFill>
          <a:ln/>
        </p:spPr>
      </p:sp>
      <p:pic>
        <p:nvPicPr>
          <p:cNvPr id="16" name="Image 2" descr="preencoded.png"/>
          <p:cNvPicPr>
            <a:picLocks noChangeAspect="1"/>
          </p:cNvPicPr>
          <p:nvPr/>
        </p:nvPicPr>
        <p:blipFill>
          <a:blip r:embed="rId5"/>
          <a:srcRect l="-57" r="-57"/>
          <a:stretch/>
        </p:blipFill>
        <p:spPr>
          <a:xfrm>
            <a:off x="657454" y="4572000"/>
            <a:ext cx="200254" cy="228600"/>
          </a:xfrm>
          <a:prstGeom prst="rect">
            <a:avLst/>
          </a:prstGeom>
        </p:spPr>
      </p:pic>
      <p:sp>
        <p:nvSpPr>
          <p:cNvPr id="17" name="Text 12"/>
          <p:cNvSpPr txBox="1"/>
          <p:nvPr/>
        </p:nvSpPr>
        <p:spPr>
          <a:xfrm>
            <a:off x="972007" y="4533595"/>
            <a:ext cx="2086661"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Ultra-fast Response</a:t>
            </a:r>
            <a:endParaRPr lang="en-US" sz="1500" dirty="0"/>
          </a:p>
        </p:txBody>
      </p:sp>
      <p:sp>
        <p:nvSpPr>
          <p:cNvPr id="18" name="Text 13"/>
          <p:cNvSpPr txBox="1"/>
          <p:nvPr/>
        </p:nvSpPr>
        <p:spPr>
          <a:xfrm>
            <a:off x="972007" y="4800600"/>
            <a:ext cx="4448556" cy="219456"/>
          </a:xfrm>
          <a:prstGeom prst="rect">
            <a:avLst/>
          </a:prstGeom>
          <a:noFill/>
          <a:ln/>
        </p:spPr>
        <p:txBody>
          <a:bodyPr wrap="square" lIns="0" tIns="0" rIns="0" bIns="0" rtlCol="0" anchor="ctr"/>
          <a:lstStyle/>
          <a:p>
            <a:pPr marL="0" indent="0" algn="l">
              <a:buNone/>
            </a:pPr>
            <a:r>
              <a:rPr lang="en-US" sz="1200" dirty="0">
                <a:solidFill>
                  <a:srgbClr val="D1D5DB"/>
                </a:solidFill>
                <a:latin typeface="Poppins" pitchFamily="34" charset="0"/>
                <a:ea typeface="Poppins" pitchFamily="34" charset="-122"/>
                <a:cs typeface="Poppins" pitchFamily="34" charset="-120"/>
              </a:rPr>
              <a:t>Voice + AI triage in 0 seconds vs. 5-15 minutes traditional</a:t>
            </a:r>
            <a:endParaRPr lang="en-US" sz="1200" dirty="0"/>
          </a:p>
        </p:txBody>
      </p:sp>
      <p:sp>
        <p:nvSpPr>
          <p:cNvPr id="19" name="Shape 14"/>
          <p:cNvSpPr/>
          <p:nvPr/>
        </p:nvSpPr>
        <p:spPr>
          <a:xfrm>
            <a:off x="6172200" y="4381805"/>
            <a:ext cx="5562295" cy="800100"/>
          </a:xfrm>
          <a:prstGeom prst="rect">
            <a:avLst/>
          </a:prstGeom>
          <a:solidFill>
            <a:srgbClr val="FFFFFF">
              <a:alpha val="5000"/>
            </a:srgbClr>
          </a:solidFill>
          <a:ln/>
        </p:spPr>
      </p:sp>
      <p:sp>
        <p:nvSpPr>
          <p:cNvPr id="20" name="Shape 15"/>
          <p:cNvSpPr/>
          <p:nvPr/>
        </p:nvSpPr>
        <p:spPr>
          <a:xfrm>
            <a:off x="6172200" y="4381805"/>
            <a:ext cx="47549" cy="800100"/>
          </a:xfrm>
          <a:prstGeom prst="rect">
            <a:avLst/>
          </a:prstGeom>
          <a:solidFill>
            <a:srgbClr val="DC143C"/>
          </a:solidFill>
          <a:ln/>
        </p:spPr>
      </p:sp>
      <p:pic>
        <p:nvPicPr>
          <p:cNvPr id="21" name="Image 3" descr="preencoded.png"/>
          <p:cNvPicPr>
            <a:picLocks noChangeAspect="1"/>
          </p:cNvPicPr>
          <p:nvPr/>
        </p:nvPicPr>
        <p:blipFill>
          <a:blip r:embed="rId6"/>
          <a:srcRect/>
          <a:stretch/>
        </p:blipFill>
        <p:spPr>
          <a:xfrm>
            <a:off x="6372454" y="4572000"/>
            <a:ext cx="228600" cy="228600"/>
          </a:xfrm>
          <a:prstGeom prst="rect">
            <a:avLst/>
          </a:prstGeom>
        </p:spPr>
      </p:pic>
      <p:sp>
        <p:nvSpPr>
          <p:cNvPr id="22" name="Text 16"/>
          <p:cNvSpPr txBox="1"/>
          <p:nvPr/>
        </p:nvSpPr>
        <p:spPr>
          <a:xfrm>
            <a:off x="6715354" y="4533595"/>
            <a:ext cx="2686507"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Evidence-based Protocols</a:t>
            </a:r>
            <a:endParaRPr lang="en-US" sz="1500" dirty="0"/>
          </a:p>
        </p:txBody>
      </p:sp>
      <p:sp>
        <p:nvSpPr>
          <p:cNvPr id="23" name="Text 17"/>
          <p:cNvSpPr txBox="1"/>
          <p:nvPr/>
        </p:nvSpPr>
        <p:spPr>
          <a:xfrm>
            <a:off x="6715354" y="4800600"/>
            <a:ext cx="4534510" cy="219456"/>
          </a:xfrm>
          <a:prstGeom prst="rect">
            <a:avLst/>
          </a:prstGeom>
          <a:noFill/>
          <a:ln/>
        </p:spPr>
        <p:txBody>
          <a:bodyPr wrap="square" lIns="0" tIns="0" rIns="0" bIns="0" rtlCol="0" anchor="ctr"/>
          <a:lstStyle/>
          <a:p>
            <a:pPr marL="0" indent="0" algn="l">
              <a:buNone/>
            </a:pPr>
            <a:r>
              <a:rPr lang="en-US" sz="1200" dirty="0">
                <a:solidFill>
                  <a:srgbClr val="D1D5DB"/>
                </a:solidFill>
                <a:latin typeface="Poppins" pitchFamily="34" charset="0"/>
                <a:ea typeface="Poppins" pitchFamily="34" charset="-122"/>
                <a:cs typeface="Poppins" pitchFamily="34" charset="-120"/>
              </a:rPr>
              <a:t>Clinically validated by cardiologists for maximum efficacy</a:t>
            </a:r>
            <a:endParaRPr lang="en-US" sz="1200" dirty="0"/>
          </a:p>
        </p:txBody>
      </p:sp>
      <p:sp>
        <p:nvSpPr>
          <p:cNvPr id="24" name="Shape 18"/>
          <p:cNvSpPr/>
          <p:nvPr/>
        </p:nvSpPr>
        <p:spPr>
          <a:xfrm>
            <a:off x="457200" y="5333695"/>
            <a:ext cx="5562295" cy="1028700"/>
          </a:xfrm>
          <a:prstGeom prst="rect">
            <a:avLst/>
          </a:prstGeom>
          <a:solidFill>
            <a:srgbClr val="FFFFFF">
              <a:alpha val="5000"/>
            </a:srgbClr>
          </a:solidFill>
          <a:ln/>
        </p:spPr>
      </p:sp>
      <p:sp>
        <p:nvSpPr>
          <p:cNvPr id="25" name="Shape 19"/>
          <p:cNvSpPr/>
          <p:nvPr/>
        </p:nvSpPr>
        <p:spPr>
          <a:xfrm>
            <a:off x="457200" y="5333695"/>
            <a:ext cx="47549" cy="1028700"/>
          </a:xfrm>
          <a:prstGeom prst="rect">
            <a:avLst/>
          </a:prstGeom>
          <a:solidFill>
            <a:srgbClr val="32CD32"/>
          </a:solidFill>
          <a:ln/>
        </p:spPr>
      </p:sp>
      <p:pic>
        <p:nvPicPr>
          <p:cNvPr id="26" name="Image 4" descr="preencoded.png"/>
          <p:cNvPicPr>
            <a:picLocks noChangeAspect="1"/>
          </p:cNvPicPr>
          <p:nvPr/>
        </p:nvPicPr>
        <p:blipFill>
          <a:blip r:embed="rId7"/>
          <a:srcRect l="-80" r="-80"/>
          <a:stretch/>
        </p:blipFill>
        <p:spPr>
          <a:xfrm>
            <a:off x="657454" y="5524805"/>
            <a:ext cx="286207" cy="228600"/>
          </a:xfrm>
          <a:prstGeom prst="rect">
            <a:avLst/>
          </a:prstGeom>
        </p:spPr>
      </p:pic>
      <p:sp>
        <p:nvSpPr>
          <p:cNvPr id="27" name="Text 20"/>
          <p:cNvSpPr txBox="1"/>
          <p:nvPr/>
        </p:nvSpPr>
        <p:spPr>
          <a:xfrm>
            <a:off x="1057046" y="5486400"/>
            <a:ext cx="2115007"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Multilingual Support</a:t>
            </a:r>
            <a:endParaRPr lang="en-US" sz="1500" dirty="0"/>
          </a:p>
        </p:txBody>
      </p:sp>
      <p:sp>
        <p:nvSpPr>
          <p:cNvPr id="28" name="Text 21"/>
          <p:cNvSpPr txBox="1"/>
          <p:nvPr/>
        </p:nvSpPr>
        <p:spPr>
          <a:xfrm>
            <a:off x="1057046" y="5753405"/>
            <a:ext cx="4705502" cy="448056"/>
          </a:xfrm>
          <a:prstGeom prst="rect">
            <a:avLst/>
          </a:prstGeom>
          <a:noFill/>
          <a:ln/>
        </p:spPr>
        <p:txBody>
          <a:bodyPr wrap="square" lIns="0" tIns="0" rIns="0" bIns="0" rtlCol="0" anchor="ctr"/>
          <a:lstStyle/>
          <a:p>
            <a:pPr marL="0" indent="0" algn="l">
              <a:buNone/>
            </a:pPr>
            <a:r>
              <a:rPr lang="en-US" sz="1200" dirty="0">
                <a:solidFill>
                  <a:srgbClr val="D1D5DB"/>
                </a:solidFill>
                <a:latin typeface="Poppins" pitchFamily="34" charset="0"/>
                <a:ea typeface="Poppins" pitchFamily="34" charset="-122"/>
                <a:cs typeface="Poppins" pitchFamily="34" charset="-120"/>
              </a:rPr>
              <a:t>Natural Indonesian Bahasa processing for comfortable local use</a:t>
            </a:r>
            <a:endParaRPr lang="en-US" sz="1200" dirty="0"/>
          </a:p>
        </p:txBody>
      </p:sp>
      <p:sp>
        <p:nvSpPr>
          <p:cNvPr id="29" name="Shape 22"/>
          <p:cNvSpPr/>
          <p:nvPr/>
        </p:nvSpPr>
        <p:spPr>
          <a:xfrm>
            <a:off x="6172200" y="5333695"/>
            <a:ext cx="5562295" cy="1028700"/>
          </a:xfrm>
          <a:prstGeom prst="rect">
            <a:avLst/>
          </a:prstGeom>
          <a:solidFill>
            <a:srgbClr val="FFFFFF">
              <a:alpha val="5000"/>
            </a:srgbClr>
          </a:solidFill>
          <a:ln/>
        </p:spPr>
      </p:sp>
      <p:sp>
        <p:nvSpPr>
          <p:cNvPr id="30" name="Shape 23"/>
          <p:cNvSpPr/>
          <p:nvPr/>
        </p:nvSpPr>
        <p:spPr>
          <a:xfrm>
            <a:off x="6172200" y="5333695"/>
            <a:ext cx="47549" cy="1028700"/>
          </a:xfrm>
          <a:prstGeom prst="rect">
            <a:avLst/>
          </a:prstGeom>
          <a:solidFill>
            <a:srgbClr val="1E90FF"/>
          </a:solidFill>
          <a:ln/>
        </p:spPr>
      </p:sp>
      <p:pic>
        <p:nvPicPr>
          <p:cNvPr id="31" name="Image 5" descr="preencoded.png"/>
          <p:cNvPicPr>
            <a:picLocks noChangeAspect="1"/>
          </p:cNvPicPr>
          <p:nvPr/>
        </p:nvPicPr>
        <p:blipFill>
          <a:blip r:embed="rId8"/>
          <a:srcRect/>
          <a:stretch/>
        </p:blipFill>
        <p:spPr>
          <a:xfrm>
            <a:off x="6372454" y="5524805"/>
            <a:ext cx="228600" cy="228600"/>
          </a:xfrm>
          <a:prstGeom prst="rect">
            <a:avLst/>
          </a:prstGeom>
        </p:spPr>
      </p:pic>
      <p:sp>
        <p:nvSpPr>
          <p:cNvPr id="32" name="Text 24"/>
          <p:cNvSpPr txBox="1"/>
          <p:nvPr/>
        </p:nvSpPr>
        <p:spPr>
          <a:xfrm>
            <a:off x="6715354" y="5486400"/>
            <a:ext cx="2352751"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Real-time Assessment</a:t>
            </a:r>
            <a:endParaRPr lang="en-US" sz="1500" dirty="0"/>
          </a:p>
        </p:txBody>
      </p:sp>
      <p:sp>
        <p:nvSpPr>
          <p:cNvPr id="33" name="Text 25"/>
          <p:cNvSpPr txBox="1"/>
          <p:nvPr/>
        </p:nvSpPr>
        <p:spPr>
          <a:xfrm>
            <a:off x="6715354" y="5753405"/>
            <a:ext cx="4381805" cy="219456"/>
          </a:xfrm>
          <a:prstGeom prst="rect">
            <a:avLst/>
          </a:prstGeom>
          <a:noFill/>
          <a:ln/>
        </p:spPr>
        <p:txBody>
          <a:bodyPr wrap="square" lIns="0" tIns="0" rIns="0" bIns="0" rtlCol="0" anchor="ctr"/>
          <a:lstStyle/>
          <a:p>
            <a:pPr marL="0" indent="0" algn="l">
              <a:buNone/>
            </a:pPr>
            <a:r>
              <a:rPr lang="en-US" sz="1200" dirty="0">
                <a:solidFill>
                  <a:srgbClr val="D1D5DB"/>
                </a:solidFill>
                <a:latin typeface="Poppins" pitchFamily="34" charset="0"/>
                <a:ea typeface="Poppins" pitchFamily="34" charset="-122"/>
                <a:cs typeface="Poppins" pitchFamily="34" charset="-120"/>
              </a:rPr>
              <a:t>Severity scoring &amp; symptom evaluation with AI precision</a:t>
            </a:r>
            <a:endParaRPr lang="en-US" sz="1200" dirty="0"/>
          </a:p>
        </p:txBody>
      </p:sp>
      <p:sp>
        <p:nvSpPr>
          <p:cNvPr id="34" name="Shape 26"/>
          <p:cNvSpPr/>
          <p:nvPr/>
        </p:nvSpPr>
        <p:spPr>
          <a:xfrm>
            <a:off x="457200" y="6515100"/>
            <a:ext cx="11277295" cy="800100"/>
          </a:xfrm>
          <a:prstGeom prst="rect">
            <a:avLst/>
          </a:prstGeom>
          <a:solidFill>
            <a:srgbClr val="FFFFFF">
              <a:alpha val="5000"/>
            </a:srgbClr>
          </a:solidFill>
          <a:ln/>
        </p:spPr>
      </p:sp>
      <p:sp>
        <p:nvSpPr>
          <p:cNvPr id="35" name="Shape 27"/>
          <p:cNvSpPr/>
          <p:nvPr/>
        </p:nvSpPr>
        <p:spPr>
          <a:xfrm>
            <a:off x="457200" y="6515100"/>
            <a:ext cx="47549" cy="800100"/>
          </a:xfrm>
          <a:prstGeom prst="rect">
            <a:avLst/>
          </a:prstGeom>
          <a:solidFill>
            <a:srgbClr val="DC143C"/>
          </a:solidFill>
          <a:ln/>
        </p:spPr>
      </p:sp>
      <p:pic>
        <p:nvPicPr>
          <p:cNvPr id="36" name="Image 6" descr="preencoded.png"/>
          <p:cNvPicPr>
            <a:picLocks noChangeAspect="1"/>
          </p:cNvPicPr>
          <p:nvPr/>
        </p:nvPicPr>
        <p:blipFill>
          <a:blip r:embed="rId9"/>
          <a:srcRect l="-80" r="-80"/>
          <a:stretch/>
        </p:blipFill>
        <p:spPr>
          <a:xfrm>
            <a:off x="657454" y="6705295"/>
            <a:ext cx="286207" cy="228600"/>
          </a:xfrm>
          <a:prstGeom prst="rect">
            <a:avLst/>
          </a:prstGeom>
        </p:spPr>
      </p:pic>
      <p:sp>
        <p:nvSpPr>
          <p:cNvPr id="37" name="Text 28"/>
          <p:cNvSpPr txBox="1"/>
          <p:nvPr/>
        </p:nvSpPr>
        <p:spPr>
          <a:xfrm>
            <a:off x="1057046" y="6667805"/>
            <a:ext cx="3238805"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Complete Emergency Response</a:t>
            </a:r>
            <a:endParaRPr lang="en-US" sz="1500" dirty="0"/>
          </a:p>
        </p:txBody>
      </p:sp>
      <p:sp>
        <p:nvSpPr>
          <p:cNvPr id="38" name="Text 29"/>
          <p:cNvSpPr txBox="1"/>
          <p:nvPr/>
        </p:nvSpPr>
        <p:spPr>
          <a:xfrm>
            <a:off x="1057046" y="6933895"/>
            <a:ext cx="7715707" cy="219456"/>
          </a:xfrm>
          <a:prstGeom prst="rect">
            <a:avLst/>
          </a:prstGeom>
          <a:noFill/>
          <a:ln/>
        </p:spPr>
        <p:txBody>
          <a:bodyPr wrap="square" lIns="0" tIns="0" rIns="0" bIns="0" rtlCol="0" anchor="ctr"/>
          <a:lstStyle/>
          <a:p>
            <a:pPr marL="0" indent="0" algn="l">
              <a:buNone/>
            </a:pPr>
            <a:r>
              <a:rPr lang="en-US" sz="1200" dirty="0">
                <a:solidFill>
                  <a:srgbClr val="D1D5DB"/>
                </a:solidFill>
                <a:latin typeface="Poppins" pitchFamily="34" charset="0"/>
                <a:ea typeface="Poppins" pitchFamily="34" charset="-122"/>
                <a:cs typeface="Poppins" pitchFamily="34" charset="-120"/>
              </a:rPr>
              <a:t>Instantly dispatches nearest ambulance while providing step-by-step guidance to family members</a:t>
            </a:r>
            <a:endParaRPr lang="en-US" sz="1200" dirty="0"/>
          </a:p>
        </p:txBody>
      </p:sp>
      <p:sp>
        <p:nvSpPr>
          <p:cNvPr id="39" name="Text 30"/>
          <p:cNvSpPr txBox="1"/>
          <p:nvPr/>
        </p:nvSpPr>
        <p:spPr>
          <a:xfrm>
            <a:off x="2648102" y="7534656"/>
            <a:ext cx="7068312" cy="314554"/>
          </a:xfrm>
          <a:prstGeom prst="rect">
            <a:avLst/>
          </a:prstGeom>
          <a:noFill/>
          <a:ln/>
        </p:spPr>
        <p:txBody>
          <a:bodyPr wrap="square" lIns="0" tIns="0" rIns="0" bIns="0" rtlCol="0" anchor="ctr"/>
          <a:lstStyle/>
          <a:p>
            <a:pPr marL="0" indent="0" algn="ctr">
              <a:buNone/>
            </a:pPr>
            <a:r>
              <a:rPr lang="en-US" sz="1800" b="1" dirty="0">
                <a:solidFill>
                  <a:srgbClr val="FFFFFF"/>
                </a:solidFill>
                <a:latin typeface="Poppins" pitchFamily="34" charset="0"/>
                <a:ea typeface="Poppins" pitchFamily="34" charset="-122"/>
                <a:cs typeface="Poppins" pitchFamily="34" charset="-120"/>
              </a:rPr>
              <a:t>Bringing Advanced AI Technology to Save Indonesian Lives</a:t>
            </a:r>
            <a:endParaRPr lang="en-US" sz="1800" dirty="0"/>
          </a:p>
        </p:txBody>
      </p:sp>
      <p:sp>
        <p:nvSpPr>
          <p:cNvPr id="40" name="Shape 31"/>
          <p:cNvSpPr/>
          <p:nvPr/>
        </p:nvSpPr>
        <p:spPr>
          <a:xfrm>
            <a:off x="0" y="8229600"/>
            <a:ext cx="12191695" cy="75895"/>
          </a:xfrm>
          <a:prstGeom prst="rect">
            <a:avLst/>
          </a:prstGeom>
          <a:solidFill>
            <a:srgbClr val="3B82F6"/>
          </a:solidFill>
          <a:ln/>
        </p:spPr>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A1128"/>
          </a:solidFill>
          <a:ln/>
        </p:spPr>
      </p:sp>
      <p:sp>
        <p:nvSpPr>
          <p:cNvPr id="3" name="Shape 1"/>
          <p:cNvSpPr/>
          <p:nvPr/>
        </p:nvSpPr>
        <p:spPr>
          <a:xfrm>
            <a:off x="0" y="0"/>
            <a:ext cx="12191695" cy="6858000"/>
          </a:xfrm>
          <a:prstGeom prst="rect">
            <a:avLst/>
          </a:prstGeom>
          <a:solidFill>
            <a:srgbClr val="0A1128"/>
          </a:solidFill>
          <a:ln/>
        </p:spPr>
      </p:sp>
      <p:sp>
        <p:nvSpPr>
          <p:cNvPr id="4" name="Shape 2"/>
          <p:cNvSpPr/>
          <p:nvPr/>
        </p:nvSpPr>
        <p:spPr>
          <a:xfrm>
            <a:off x="0" y="0"/>
            <a:ext cx="12191695" cy="75895"/>
          </a:xfrm>
          <a:prstGeom prst="rect">
            <a:avLst/>
          </a:prstGeom>
          <a:solidFill>
            <a:srgbClr val="DC2626"/>
          </a:solidFill>
          <a:ln/>
        </p:spPr>
      </p:sp>
      <p:sp>
        <p:nvSpPr>
          <p:cNvPr id="5" name="Text 3"/>
          <p:cNvSpPr txBox="1"/>
          <p:nvPr/>
        </p:nvSpPr>
        <p:spPr>
          <a:xfrm>
            <a:off x="457200" y="409651"/>
            <a:ext cx="7163410" cy="553212"/>
          </a:xfrm>
          <a:prstGeom prst="rect">
            <a:avLst/>
          </a:prstGeom>
          <a:noFill/>
          <a:ln/>
        </p:spPr>
        <p:txBody>
          <a:bodyPr wrap="square" lIns="0" tIns="0" rIns="0" bIns="0" rtlCol="0" anchor="ctr"/>
          <a:lstStyle/>
          <a:p>
            <a:pPr marL="0" indent="0" algn="l">
              <a:buNone/>
            </a:pPr>
            <a:r>
              <a:rPr lang="en-US" sz="3600" b="1" dirty="0">
                <a:solidFill>
                  <a:srgbClr val="DC143C"/>
                </a:solidFill>
                <a:latin typeface="Montserrat" pitchFamily="34" charset="0"/>
                <a:ea typeface="Montserrat" pitchFamily="34" charset="-122"/>
                <a:cs typeface="Montserrat" pitchFamily="34" charset="-120"/>
              </a:rPr>
              <a:t>Massive Market Opportunity</a:t>
            </a:r>
            <a:endParaRPr lang="en-US" sz="3600" dirty="0"/>
          </a:p>
        </p:txBody>
      </p:sp>
      <p:sp>
        <p:nvSpPr>
          <p:cNvPr id="6" name="Shape 4"/>
          <p:cNvSpPr/>
          <p:nvPr/>
        </p:nvSpPr>
        <p:spPr>
          <a:xfrm>
            <a:off x="457200" y="1067105"/>
            <a:ext cx="1218895" cy="38405"/>
          </a:xfrm>
          <a:prstGeom prst="rect">
            <a:avLst/>
          </a:prstGeom>
          <a:solidFill>
            <a:srgbClr val="DC2626"/>
          </a:solidFill>
          <a:ln/>
        </p:spPr>
      </p:sp>
      <p:sp>
        <p:nvSpPr>
          <p:cNvPr id="7" name="Shape 5"/>
          <p:cNvSpPr/>
          <p:nvPr/>
        </p:nvSpPr>
        <p:spPr>
          <a:xfrm>
            <a:off x="457200" y="1561795"/>
            <a:ext cx="5524805" cy="800100"/>
          </a:xfrm>
          <a:prstGeom prst="rect">
            <a:avLst/>
          </a:prstGeom>
          <a:solidFill>
            <a:srgbClr val="FFFFFF">
              <a:alpha val="5000"/>
            </a:srgbClr>
          </a:solidFill>
          <a:ln/>
        </p:spPr>
      </p:sp>
      <p:sp>
        <p:nvSpPr>
          <p:cNvPr id="8" name="Shape 6"/>
          <p:cNvSpPr/>
          <p:nvPr/>
        </p:nvSpPr>
        <p:spPr>
          <a:xfrm>
            <a:off x="457200" y="1561795"/>
            <a:ext cx="47549" cy="800100"/>
          </a:xfrm>
          <a:prstGeom prst="rect">
            <a:avLst/>
          </a:prstGeom>
          <a:solidFill>
            <a:srgbClr val="1E90FF"/>
          </a:solidFill>
          <a:ln/>
        </p:spPr>
      </p:sp>
      <p:pic>
        <p:nvPicPr>
          <p:cNvPr id="9" name="Image 0" descr="preencoded.png"/>
          <p:cNvPicPr>
            <a:picLocks noChangeAspect="1"/>
          </p:cNvPicPr>
          <p:nvPr/>
        </p:nvPicPr>
        <p:blipFill>
          <a:blip r:embed="rId3"/>
          <a:srcRect/>
          <a:stretch/>
        </p:blipFill>
        <p:spPr>
          <a:xfrm>
            <a:off x="657454" y="1752905"/>
            <a:ext cx="228600" cy="228600"/>
          </a:xfrm>
          <a:prstGeom prst="rect">
            <a:avLst/>
          </a:prstGeom>
        </p:spPr>
      </p:pic>
      <p:sp>
        <p:nvSpPr>
          <p:cNvPr id="10" name="Text 7"/>
          <p:cNvSpPr txBox="1"/>
          <p:nvPr/>
        </p:nvSpPr>
        <p:spPr>
          <a:xfrm>
            <a:off x="1000354" y="1714500"/>
            <a:ext cx="3639312"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AI Healthcare Market: $860M (2025)</a:t>
            </a:r>
            <a:endParaRPr lang="en-US" sz="1500" dirty="0"/>
          </a:p>
        </p:txBody>
      </p:sp>
      <p:sp>
        <p:nvSpPr>
          <p:cNvPr id="11" name="Text 8"/>
          <p:cNvSpPr txBox="1"/>
          <p:nvPr/>
        </p:nvSpPr>
        <p:spPr>
          <a:xfrm>
            <a:off x="1000354" y="2018995"/>
            <a:ext cx="2157984"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Growing at 28% CAGR annually</a:t>
            </a:r>
            <a:endParaRPr lang="en-US" sz="1000" dirty="0"/>
          </a:p>
        </p:txBody>
      </p:sp>
      <p:sp>
        <p:nvSpPr>
          <p:cNvPr id="12" name="Shape 9"/>
          <p:cNvSpPr/>
          <p:nvPr/>
        </p:nvSpPr>
        <p:spPr>
          <a:xfrm>
            <a:off x="6210605" y="1561795"/>
            <a:ext cx="5524805" cy="800100"/>
          </a:xfrm>
          <a:prstGeom prst="rect">
            <a:avLst/>
          </a:prstGeom>
          <a:solidFill>
            <a:srgbClr val="FFFFFF">
              <a:alpha val="5000"/>
            </a:srgbClr>
          </a:solidFill>
          <a:ln/>
        </p:spPr>
      </p:sp>
      <p:sp>
        <p:nvSpPr>
          <p:cNvPr id="13" name="Shape 10"/>
          <p:cNvSpPr/>
          <p:nvPr/>
        </p:nvSpPr>
        <p:spPr>
          <a:xfrm>
            <a:off x="6210605" y="1561795"/>
            <a:ext cx="47549" cy="800100"/>
          </a:xfrm>
          <a:prstGeom prst="rect">
            <a:avLst/>
          </a:prstGeom>
          <a:solidFill>
            <a:srgbClr val="32CD32"/>
          </a:solidFill>
          <a:ln/>
        </p:spPr>
      </p:sp>
      <p:pic>
        <p:nvPicPr>
          <p:cNvPr id="14" name="Image 1" descr="preencoded.png"/>
          <p:cNvPicPr>
            <a:picLocks noChangeAspect="1"/>
          </p:cNvPicPr>
          <p:nvPr/>
        </p:nvPicPr>
        <p:blipFill>
          <a:blip r:embed="rId4"/>
          <a:srcRect l="-80" r="-80"/>
          <a:stretch/>
        </p:blipFill>
        <p:spPr>
          <a:xfrm>
            <a:off x="6409944" y="1752905"/>
            <a:ext cx="286207" cy="228600"/>
          </a:xfrm>
          <a:prstGeom prst="rect">
            <a:avLst/>
          </a:prstGeom>
        </p:spPr>
      </p:pic>
      <p:sp>
        <p:nvSpPr>
          <p:cNvPr id="15" name="Text 11"/>
          <p:cNvSpPr txBox="1"/>
          <p:nvPr/>
        </p:nvSpPr>
        <p:spPr>
          <a:xfrm>
            <a:off x="6810451" y="1714500"/>
            <a:ext cx="2943454"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Digital Health: $1.92B by 2025</a:t>
            </a:r>
            <a:endParaRPr lang="en-US" sz="1500" dirty="0"/>
          </a:p>
        </p:txBody>
      </p:sp>
      <p:sp>
        <p:nvSpPr>
          <p:cNvPr id="16" name="Text 12"/>
          <p:cNvSpPr txBox="1"/>
          <p:nvPr/>
        </p:nvSpPr>
        <p:spPr>
          <a:xfrm>
            <a:off x="6752844" y="2018995"/>
            <a:ext cx="1709928"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Statista Market Forecast</a:t>
            </a:r>
            <a:endParaRPr lang="en-US" sz="1000" dirty="0"/>
          </a:p>
        </p:txBody>
      </p:sp>
      <p:sp>
        <p:nvSpPr>
          <p:cNvPr id="17" name="Shape 13"/>
          <p:cNvSpPr/>
          <p:nvPr/>
        </p:nvSpPr>
        <p:spPr>
          <a:xfrm>
            <a:off x="457200" y="2590495"/>
            <a:ext cx="11277295" cy="1371600"/>
          </a:xfrm>
          <a:prstGeom prst="rect">
            <a:avLst/>
          </a:prstGeom>
          <a:solidFill>
            <a:srgbClr val="FFFFFF">
              <a:alpha val="5000"/>
            </a:srgbClr>
          </a:solidFill>
          <a:ln/>
        </p:spPr>
      </p:sp>
      <p:sp>
        <p:nvSpPr>
          <p:cNvPr id="18" name="Shape 14"/>
          <p:cNvSpPr/>
          <p:nvPr/>
        </p:nvSpPr>
        <p:spPr>
          <a:xfrm>
            <a:off x="457200" y="2590495"/>
            <a:ext cx="47549" cy="1371600"/>
          </a:xfrm>
          <a:prstGeom prst="rect">
            <a:avLst/>
          </a:prstGeom>
          <a:solidFill>
            <a:srgbClr val="FFD700"/>
          </a:solidFill>
          <a:ln/>
        </p:spPr>
      </p:sp>
      <p:pic>
        <p:nvPicPr>
          <p:cNvPr id="19" name="Image 2" descr="preencoded.png"/>
          <p:cNvPicPr>
            <a:picLocks noChangeAspect="1"/>
          </p:cNvPicPr>
          <p:nvPr/>
        </p:nvPicPr>
        <p:blipFill>
          <a:blip r:embed="rId5"/>
          <a:srcRect/>
          <a:stretch/>
        </p:blipFill>
        <p:spPr>
          <a:xfrm>
            <a:off x="657454" y="2781605"/>
            <a:ext cx="228600" cy="228600"/>
          </a:xfrm>
          <a:prstGeom prst="rect">
            <a:avLst/>
          </a:prstGeom>
        </p:spPr>
      </p:pic>
      <p:sp>
        <p:nvSpPr>
          <p:cNvPr id="20" name="Text 15"/>
          <p:cNvSpPr txBox="1"/>
          <p:nvPr/>
        </p:nvSpPr>
        <p:spPr>
          <a:xfrm>
            <a:off x="1000354" y="2743200"/>
            <a:ext cx="3277210"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Total Addressable Market (TAM)</a:t>
            </a:r>
            <a:endParaRPr lang="en-US" sz="1500" dirty="0"/>
          </a:p>
        </p:txBody>
      </p:sp>
      <p:sp>
        <p:nvSpPr>
          <p:cNvPr id="21" name="Shape 16"/>
          <p:cNvSpPr/>
          <p:nvPr/>
        </p:nvSpPr>
        <p:spPr>
          <a:xfrm>
            <a:off x="1000354" y="3124505"/>
            <a:ext cx="3429000" cy="685800"/>
          </a:xfrm>
          <a:prstGeom prst="roundRect">
            <a:avLst>
              <a:gd name="adj" fmla="val 7407"/>
            </a:avLst>
          </a:prstGeom>
          <a:solidFill>
            <a:srgbClr val="1F2937">
              <a:alpha val="50000"/>
            </a:srgbClr>
          </a:solidFill>
          <a:ln/>
        </p:spPr>
      </p:sp>
      <p:sp>
        <p:nvSpPr>
          <p:cNvPr id="22" name="Shape 17"/>
          <p:cNvSpPr/>
          <p:nvPr/>
        </p:nvSpPr>
        <p:spPr>
          <a:xfrm>
            <a:off x="4578401" y="3124505"/>
            <a:ext cx="3429000" cy="685800"/>
          </a:xfrm>
          <a:prstGeom prst="roundRect">
            <a:avLst>
              <a:gd name="adj" fmla="val 7407"/>
            </a:avLst>
          </a:prstGeom>
          <a:solidFill>
            <a:srgbClr val="1F2937">
              <a:alpha val="50000"/>
            </a:srgbClr>
          </a:solidFill>
          <a:ln/>
        </p:spPr>
      </p:sp>
      <p:sp>
        <p:nvSpPr>
          <p:cNvPr id="23" name="Shape 18"/>
          <p:cNvSpPr/>
          <p:nvPr/>
        </p:nvSpPr>
        <p:spPr>
          <a:xfrm>
            <a:off x="8156448" y="3124505"/>
            <a:ext cx="3429000" cy="685800"/>
          </a:xfrm>
          <a:prstGeom prst="roundRect">
            <a:avLst>
              <a:gd name="adj" fmla="val 7407"/>
            </a:avLst>
          </a:prstGeom>
          <a:solidFill>
            <a:srgbClr val="1F2937">
              <a:alpha val="50000"/>
            </a:srgbClr>
          </a:solidFill>
          <a:ln/>
        </p:spPr>
      </p:sp>
      <p:sp>
        <p:nvSpPr>
          <p:cNvPr id="24" name="Text 19"/>
          <p:cNvSpPr txBox="1"/>
          <p:nvPr/>
        </p:nvSpPr>
        <p:spPr>
          <a:xfrm>
            <a:off x="1114654" y="3247949"/>
            <a:ext cx="1558138" cy="238658"/>
          </a:xfrm>
          <a:prstGeom prst="rect">
            <a:avLst/>
          </a:prstGeom>
          <a:noFill/>
          <a:ln/>
        </p:spPr>
        <p:txBody>
          <a:bodyPr wrap="square" lIns="0" tIns="0" rIns="0" bIns="0" rtlCol="0" anchor="ctr"/>
          <a:lstStyle/>
          <a:p>
            <a:pPr marL="0" indent="0" algn="l">
              <a:buNone/>
            </a:pPr>
            <a:r>
              <a:rPr lang="en-US" sz="1300" dirty="0">
                <a:solidFill>
                  <a:srgbClr val="FFFFFF"/>
                </a:solidFill>
                <a:latin typeface="Poppins" pitchFamily="34" charset="0"/>
                <a:ea typeface="Poppins" pitchFamily="34" charset="-122"/>
                <a:cs typeface="Poppins" pitchFamily="34" charset="-120"/>
              </a:rPr>
              <a:t>270M population</a:t>
            </a:r>
            <a:endParaRPr lang="en-US" sz="1300" dirty="0"/>
          </a:p>
        </p:txBody>
      </p:sp>
      <p:sp>
        <p:nvSpPr>
          <p:cNvPr id="25" name="Text 20"/>
          <p:cNvSpPr txBox="1"/>
          <p:nvPr/>
        </p:nvSpPr>
        <p:spPr>
          <a:xfrm>
            <a:off x="4692701" y="3247949"/>
            <a:ext cx="1528877" cy="238658"/>
          </a:xfrm>
          <a:prstGeom prst="rect">
            <a:avLst/>
          </a:prstGeom>
          <a:noFill/>
          <a:ln/>
        </p:spPr>
        <p:txBody>
          <a:bodyPr wrap="square" lIns="0" tIns="0" rIns="0" bIns="0" rtlCol="0" anchor="ctr"/>
          <a:lstStyle/>
          <a:p>
            <a:pPr marL="0" indent="0" algn="l">
              <a:buNone/>
            </a:pPr>
            <a:r>
              <a:rPr lang="en-US" sz="1300" dirty="0">
                <a:solidFill>
                  <a:srgbClr val="FFFFFF"/>
                </a:solidFill>
                <a:latin typeface="Poppins" pitchFamily="34" charset="0"/>
                <a:ea typeface="Poppins" pitchFamily="34" charset="-122"/>
                <a:cs typeface="Poppins" pitchFamily="34" charset="-120"/>
              </a:rPr>
              <a:t>220M BPJS users</a:t>
            </a:r>
            <a:endParaRPr lang="en-US" sz="1300" dirty="0"/>
          </a:p>
        </p:txBody>
      </p:sp>
      <p:sp>
        <p:nvSpPr>
          <p:cNvPr id="26" name="Text 21"/>
          <p:cNvSpPr txBox="1"/>
          <p:nvPr/>
        </p:nvSpPr>
        <p:spPr>
          <a:xfrm>
            <a:off x="8270748" y="3247949"/>
            <a:ext cx="2205533" cy="238658"/>
          </a:xfrm>
          <a:prstGeom prst="rect">
            <a:avLst/>
          </a:prstGeom>
          <a:noFill/>
          <a:ln/>
        </p:spPr>
        <p:txBody>
          <a:bodyPr wrap="square" lIns="0" tIns="0" rIns="0" bIns="0" rtlCol="0" anchor="ctr"/>
          <a:lstStyle/>
          <a:p>
            <a:pPr marL="0" indent="0" algn="l">
              <a:buNone/>
            </a:pPr>
            <a:r>
              <a:rPr lang="en-US" sz="1300" dirty="0">
                <a:solidFill>
                  <a:srgbClr val="FFFFFF"/>
                </a:solidFill>
                <a:latin typeface="Poppins" pitchFamily="34" charset="0"/>
                <a:ea typeface="Poppins" pitchFamily="34" charset="-122"/>
                <a:cs typeface="Poppins" pitchFamily="34" charset="-120"/>
              </a:rPr>
              <a:t>34% hypertensive adults</a:t>
            </a:r>
            <a:endParaRPr lang="en-US" sz="1300" dirty="0"/>
          </a:p>
        </p:txBody>
      </p:sp>
      <p:sp>
        <p:nvSpPr>
          <p:cNvPr id="27" name="Text 22"/>
          <p:cNvSpPr txBox="1"/>
          <p:nvPr/>
        </p:nvSpPr>
        <p:spPr>
          <a:xfrm>
            <a:off x="1114654" y="3504895"/>
            <a:ext cx="1377086"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Indonesian citizens</a:t>
            </a:r>
            <a:endParaRPr lang="en-US" sz="1000" dirty="0"/>
          </a:p>
        </p:txBody>
      </p:sp>
      <p:sp>
        <p:nvSpPr>
          <p:cNvPr id="28" name="Text 23"/>
          <p:cNvSpPr txBox="1"/>
          <p:nvPr/>
        </p:nvSpPr>
        <p:spPr>
          <a:xfrm>
            <a:off x="4692701" y="3504895"/>
            <a:ext cx="2100377"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National healthcare coverage</a:t>
            </a:r>
            <a:endParaRPr lang="en-US" sz="1000" dirty="0"/>
          </a:p>
        </p:txBody>
      </p:sp>
      <p:sp>
        <p:nvSpPr>
          <p:cNvPr id="29" name="Text 24"/>
          <p:cNvSpPr txBox="1"/>
          <p:nvPr/>
        </p:nvSpPr>
        <p:spPr>
          <a:xfrm>
            <a:off x="8270748" y="3504895"/>
            <a:ext cx="1462126"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High-risk population</a:t>
            </a:r>
            <a:endParaRPr lang="en-US" sz="1000" dirty="0"/>
          </a:p>
        </p:txBody>
      </p:sp>
      <p:sp>
        <p:nvSpPr>
          <p:cNvPr id="30" name="Shape 25"/>
          <p:cNvSpPr/>
          <p:nvPr/>
        </p:nvSpPr>
        <p:spPr>
          <a:xfrm>
            <a:off x="457200" y="4190695"/>
            <a:ext cx="11277295" cy="800100"/>
          </a:xfrm>
          <a:prstGeom prst="rect">
            <a:avLst/>
          </a:prstGeom>
          <a:solidFill>
            <a:srgbClr val="FFFFFF">
              <a:alpha val="5000"/>
            </a:srgbClr>
          </a:solidFill>
          <a:ln/>
        </p:spPr>
      </p:sp>
      <p:sp>
        <p:nvSpPr>
          <p:cNvPr id="31" name="Shape 26"/>
          <p:cNvSpPr/>
          <p:nvPr/>
        </p:nvSpPr>
        <p:spPr>
          <a:xfrm>
            <a:off x="457200" y="4190695"/>
            <a:ext cx="47549" cy="800100"/>
          </a:xfrm>
          <a:prstGeom prst="rect">
            <a:avLst/>
          </a:prstGeom>
          <a:solidFill>
            <a:srgbClr val="DC143C"/>
          </a:solidFill>
          <a:ln/>
        </p:spPr>
      </p:sp>
      <p:pic>
        <p:nvPicPr>
          <p:cNvPr id="32" name="Image 3" descr="preencoded.png"/>
          <p:cNvPicPr>
            <a:picLocks noChangeAspect="1"/>
          </p:cNvPicPr>
          <p:nvPr/>
        </p:nvPicPr>
        <p:blipFill>
          <a:blip r:embed="rId6"/>
          <a:srcRect l="-80" r="-80"/>
          <a:stretch/>
        </p:blipFill>
        <p:spPr>
          <a:xfrm>
            <a:off x="657454" y="4381805"/>
            <a:ext cx="286207" cy="228600"/>
          </a:xfrm>
          <a:prstGeom prst="rect">
            <a:avLst/>
          </a:prstGeom>
        </p:spPr>
      </p:pic>
      <p:sp>
        <p:nvSpPr>
          <p:cNvPr id="33" name="Text 27"/>
          <p:cNvSpPr txBox="1"/>
          <p:nvPr/>
        </p:nvSpPr>
        <p:spPr>
          <a:xfrm>
            <a:off x="1057046" y="4343400"/>
            <a:ext cx="3439058"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30M+ monthly telemedicine users</a:t>
            </a:r>
            <a:endParaRPr lang="en-US" sz="1500" dirty="0"/>
          </a:p>
        </p:txBody>
      </p:sp>
      <p:sp>
        <p:nvSpPr>
          <p:cNvPr id="34" name="Text 28"/>
          <p:cNvSpPr txBox="1"/>
          <p:nvPr/>
        </p:nvSpPr>
        <p:spPr>
          <a:xfrm>
            <a:off x="1000354" y="4647895"/>
            <a:ext cx="3900830"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Rapidly growing digital health adoption across Indonesia</a:t>
            </a:r>
            <a:endParaRPr lang="en-US" sz="1000" dirty="0"/>
          </a:p>
        </p:txBody>
      </p:sp>
      <p:sp>
        <p:nvSpPr>
          <p:cNvPr id="35" name="Shape 29"/>
          <p:cNvSpPr/>
          <p:nvPr/>
        </p:nvSpPr>
        <p:spPr>
          <a:xfrm>
            <a:off x="457200" y="5296205"/>
            <a:ext cx="11277295" cy="590702"/>
          </a:xfrm>
          <a:prstGeom prst="roundRect">
            <a:avLst>
              <a:gd name="adj" fmla="val 9987"/>
            </a:avLst>
          </a:prstGeom>
          <a:solidFill>
            <a:srgbClr val="1D4ED8">
              <a:alpha val="30000"/>
            </a:srgbClr>
          </a:solidFill>
          <a:ln/>
        </p:spPr>
      </p:sp>
      <p:pic>
        <p:nvPicPr>
          <p:cNvPr id="36" name="Image 4" descr="preencoded.png"/>
          <p:cNvPicPr>
            <a:picLocks noChangeAspect="1"/>
          </p:cNvPicPr>
          <p:nvPr/>
        </p:nvPicPr>
        <p:blipFill>
          <a:blip r:embed="rId7"/>
          <a:srcRect l="-266" r="-266"/>
          <a:stretch/>
        </p:blipFill>
        <p:spPr>
          <a:xfrm>
            <a:off x="609905" y="5447995"/>
            <a:ext cx="323698" cy="286207"/>
          </a:xfrm>
          <a:prstGeom prst="rect">
            <a:avLst/>
          </a:prstGeom>
        </p:spPr>
      </p:pic>
      <p:sp>
        <p:nvSpPr>
          <p:cNvPr id="37" name="Text 30"/>
          <p:cNvSpPr txBox="1"/>
          <p:nvPr/>
        </p:nvSpPr>
        <p:spPr>
          <a:xfrm>
            <a:off x="1086307" y="5458054"/>
            <a:ext cx="7200900" cy="267005"/>
          </a:xfrm>
          <a:prstGeom prst="rect">
            <a:avLst/>
          </a:prstGeom>
          <a:noFill/>
          <a:ln/>
        </p:spPr>
        <p:txBody>
          <a:bodyPr wrap="square" lIns="0" tIns="0" rIns="0" bIns="0" rtlCol="0" anchor="ctr"/>
          <a:lstStyle/>
          <a:p>
            <a:pPr marL="0" indent="0" algn="l">
              <a:buNone/>
            </a:pPr>
            <a:r>
              <a:rPr lang="en-US" sz="1500" dirty="0">
                <a:solidFill>
                  <a:srgbClr val="FFFFFF"/>
                </a:solidFill>
                <a:latin typeface="Poppins" pitchFamily="34" charset="0"/>
                <a:ea typeface="Poppins" pitchFamily="34" charset="-122"/>
                <a:cs typeface="Poppins" pitchFamily="34" charset="-120"/>
              </a:rPr>
              <a:t>HeartCare AI is positioned to capture a $500M market opportunity by 2027</a:t>
            </a:r>
            <a:endParaRPr lang="en-US" sz="1500" dirty="0"/>
          </a:p>
        </p:txBody>
      </p:sp>
      <p:sp>
        <p:nvSpPr>
          <p:cNvPr id="38" name="Shape 31"/>
          <p:cNvSpPr/>
          <p:nvPr/>
        </p:nvSpPr>
        <p:spPr>
          <a:xfrm>
            <a:off x="0" y="6782105"/>
            <a:ext cx="12191695" cy="75895"/>
          </a:xfrm>
          <a:prstGeom prst="rect">
            <a:avLst/>
          </a:prstGeom>
          <a:solidFill>
            <a:srgbClr val="10B981"/>
          </a:solidFill>
          <a:ln/>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A1128"/>
          </a:solidFill>
          <a:ln/>
        </p:spPr>
      </p:sp>
      <p:sp>
        <p:nvSpPr>
          <p:cNvPr id="3" name="Shape 1"/>
          <p:cNvSpPr/>
          <p:nvPr/>
        </p:nvSpPr>
        <p:spPr>
          <a:xfrm>
            <a:off x="0" y="0"/>
            <a:ext cx="12191695" cy="6858000"/>
          </a:xfrm>
          <a:prstGeom prst="rect">
            <a:avLst/>
          </a:prstGeom>
          <a:solidFill>
            <a:srgbClr val="0A1128"/>
          </a:solidFill>
          <a:ln/>
        </p:spPr>
      </p:sp>
      <p:sp>
        <p:nvSpPr>
          <p:cNvPr id="4" name="Shape 2"/>
          <p:cNvSpPr/>
          <p:nvPr/>
        </p:nvSpPr>
        <p:spPr>
          <a:xfrm>
            <a:off x="0" y="0"/>
            <a:ext cx="12191695" cy="75895"/>
          </a:xfrm>
          <a:prstGeom prst="rect">
            <a:avLst/>
          </a:prstGeom>
          <a:solidFill>
            <a:srgbClr val="DC2626"/>
          </a:solidFill>
          <a:ln/>
        </p:spPr>
      </p:sp>
      <p:sp>
        <p:nvSpPr>
          <p:cNvPr id="5" name="Text 3"/>
          <p:cNvSpPr txBox="1"/>
          <p:nvPr/>
        </p:nvSpPr>
        <p:spPr>
          <a:xfrm>
            <a:off x="457200" y="409651"/>
            <a:ext cx="9525305" cy="553212"/>
          </a:xfrm>
          <a:prstGeom prst="rect">
            <a:avLst/>
          </a:prstGeom>
          <a:noFill/>
          <a:ln/>
        </p:spPr>
        <p:txBody>
          <a:bodyPr wrap="square" lIns="0" tIns="0" rIns="0" bIns="0" rtlCol="0" anchor="ctr"/>
          <a:lstStyle/>
          <a:p>
            <a:pPr marL="0" indent="0" algn="l">
              <a:buNone/>
            </a:pPr>
            <a:r>
              <a:rPr lang="en-US" sz="3600" b="1" dirty="0">
                <a:solidFill>
                  <a:srgbClr val="DC143C"/>
                </a:solidFill>
                <a:latin typeface="Montserrat" pitchFamily="34" charset="0"/>
                <a:ea typeface="Montserrat" pitchFamily="34" charset="-122"/>
                <a:cs typeface="Montserrat" pitchFamily="34" charset="-120"/>
              </a:rPr>
              <a:t>Product Demo: Emergency Simulation</a:t>
            </a:r>
            <a:endParaRPr lang="en-US" sz="3600" dirty="0"/>
          </a:p>
        </p:txBody>
      </p:sp>
      <p:sp>
        <p:nvSpPr>
          <p:cNvPr id="6" name="Shape 4"/>
          <p:cNvSpPr/>
          <p:nvPr/>
        </p:nvSpPr>
        <p:spPr>
          <a:xfrm>
            <a:off x="457200" y="1067105"/>
            <a:ext cx="1218895" cy="38405"/>
          </a:xfrm>
          <a:prstGeom prst="rect">
            <a:avLst/>
          </a:prstGeom>
          <a:solidFill>
            <a:srgbClr val="DC2626"/>
          </a:solidFill>
          <a:ln/>
        </p:spPr>
      </p:sp>
      <p:sp>
        <p:nvSpPr>
          <p:cNvPr id="7" name="Shape 5"/>
          <p:cNvSpPr/>
          <p:nvPr/>
        </p:nvSpPr>
        <p:spPr>
          <a:xfrm>
            <a:off x="457200" y="1485900"/>
            <a:ext cx="11277295" cy="800100"/>
          </a:xfrm>
          <a:prstGeom prst="roundRect">
            <a:avLst>
              <a:gd name="adj" fmla="val 13605"/>
            </a:avLst>
          </a:prstGeom>
          <a:solidFill>
            <a:srgbClr val="FFFFFF">
              <a:alpha val="10000"/>
            </a:srgbClr>
          </a:solidFill>
          <a:ln/>
        </p:spPr>
      </p:sp>
      <p:sp>
        <p:nvSpPr>
          <p:cNvPr id="8" name="Shape 6"/>
          <p:cNvSpPr/>
          <p:nvPr/>
        </p:nvSpPr>
        <p:spPr>
          <a:xfrm>
            <a:off x="457200" y="1485900"/>
            <a:ext cx="47549" cy="800100"/>
          </a:xfrm>
          <a:prstGeom prst="rect">
            <a:avLst/>
          </a:prstGeom>
          <a:solidFill>
            <a:srgbClr val="FFD700"/>
          </a:solidFill>
          <a:ln/>
        </p:spPr>
      </p:sp>
      <p:pic>
        <p:nvPicPr>
          <p:cNvPr id="9" name="Image 0" descr="preencoded.png"/>
          <p:cNvPicPr>
            <a:picLocks noChangeAspect="1"/>
          </p:cNvPicPr>
          <p:nvPr/>
        </p:nvPicPr>
        <p:blipFill>
          <a:blip r:embed="rId3"/>
          <a:srcRect l="-57" r="-57"/>
          <a:stretch/>
        </p:blipFill>
        <p:spPr>
          <a:xfrm>
            <a:off x="657454" y="1676095"/>
            <a:ext cx="200254" cy="228600"/>
          </a:xfrm>
          <a:prstGeom prst="rect">
            <a:avLst/>
          </a:prstGeom>
        </p:spPr>
      </p:pic>
      <p:sp>
        <p:nvSpPr>
          <p:cNvPr id="10" name="Text 7"/>
          <p:cNvSpPr txBox="1"/>
          <p:nvPr/>
        </p:nvSpPr>
        <p:spPr>
          <a:xfrm>
            <a:off x="972007" y="1638605"/>
            <a:ext cx="1129284" cy="191110"/>
          </a:xfrm>
          <a:prstGeom prst="rect">
            <a:avLst/>
          </a:prstGeom>
          <a:noFill/>
          <a:ln/>
        </p:spPr>
        <p:txBody>
          <a:bodyPr wrap="square" lIns="0" tIns="0" rIns="0" bIns="0" rtlCol="0" anchor="ctr"/>
          <a:lstStyle/>
          <a:p>
            <a:pPr marL="0" indent="0" algn="l">
              <a:buNone/>
            </a:pPr>
            <a:r>
              <a:rPr lang="en-US" sz="1000" b="1" dirty="0">
                <a:solidFill>
                  <a:srgbClr val="FBBF24"/>
                </a:solidFill>
                <a:latin typeface="Poppins" pitchFamily="34" charset="0"/>
                <a:ea typeface="Poppins" pitchFamily="34" charset="-122"/>
                <a:cs typeface="Poppins" pitchFamily="34" charset="-120"/>
              </a:rPr>
              <a:t>CALLER (00:00)</a:t>
            </a:r>
            <a:endParaRPr lang="en-US" sz="1000" dirty="0"/>
          </a:p>
        </p:txBody>
      </p:sp>
      <p:sp>
        <p:nvSpPr>
          <p:cNvPr id="11" name="Text 8"/>
          <p:cNvSpPr txBox="1"/>
          <p:nvPr/>
        </p:nvSpPr>
        <p:spPr>
          <a:xfrm>
            <a:off x="972007" y="1876349"/>
            <a:ext cx="9206179" cy="238658"/>
          </a:xfrm>
          <a:prstGeom prst="rect">
            <a:avLst/>
          </a:prstGeom>
          <a:noFill/>
          <a:ln/>
        </p:spPr>
        <p:txBody>
          <a:bodyPr wrap="square" lIns="0" tIns="0" rIns="0" bIns="0" rtlCol="0" anchor="ctr"/>
          <a:lstStyle/>
          <a:p>
            <a:pPr marL="0" indent="0" algn="l">
              <a:buNone/>
            </a:pPr>
            <a:r>
              <a:rPr lang="en-US" sz="1300" dirty="0">
                <a:solidFill>
                  <a:srgbClr val="FFFFFF"/>
                </a:solidFill>
                <a:latin typeface="Poppins" pitchFamily="34" charset="0"/>
                <a:ea typeface="Poppins" pitchFamily="34" charset="-122"/>
                <a:cs typeface="Poppins" pitchFamily="34" charset="-120"/>
              </a:rPr>
              <a:t>"My mother has severe chest pain! She's struggling to breathe and sweating a lot. I don't know what to do!"</a:t>
            </a:r>
            <a:endParaRPr lang="en-US" sz="1300" dirty="0"/>
          </a:p>
        </p:txBody>
      </p:sp>
      <p:sp>
        <p:nvSpPr>
          <p:cNvPr id="12" name="Shape 9"/>
          <p:cNvSpPr/>
          <p:nvPr/>
        </p:nvSpPr>
        <p:spPr>
          <a:xfrm>
            <a:off x="457200" y="2438705"/>
            <a:ext cx="11277295" cy="1676095"/>
          </a:xfrm>
          <a:prstGeom prst="roundRect">
            <a:avLst>
              <a:gd name="adj" fmla="val 3100"/>
            </a:avLst>
          </a:prstGeom>
          <a:solidFill>
            <a:srgbClr val="1E90FF">
              <a:alpha val="10000"/>
            </a:srgbClr>
          </a:solidFill>
          <a:ln/>
        </p:spPr>
      </p:sp>
      <p:sp>
        <p:nvSpPr>
          <p:cNvPr id="13" name="Shape 10"/>
          <p:cNvSpPr/>
          <p:nvPr/>
        </p:nvSpPr>
        <p:spPr>
          <a:xfrm>
            <a:off x="457200" y="2438705"/>
            <a:ext cx="47549" cy="1676095"/>
          </a:xfrm>
          <a:prstGeom prst="rect">
            <a:avLst/>
          </a:prstGeom>
          <a:solidFill>
            <a:srgbClr val="1E90FF"/>
          </a:solidFill>
          <a:ln/>
        </p:spPr>
      </p:sp>
      <p:pic>
        <p:nvPicPr>
          <p:cNvPr id="14" name="Image 1" descr="preencoded.png"/>
          <p:cNvPicPr>
            <a:picLocks noChangeAspect="1"/>
          </p:cNvPicPr>
          <p:nvPr/>
        </p:nvPicPr>
        <p:blipFill>
          <a:blip r:embed="rId4"/>
          <a:srcRect l="-80" r="-80"/>
          <a:stretch/>
        </p:blipFill>
        <p:spPr>
          <a:xfrm>
            <a:off x="657454" y="2628900"/>
            <a:ext cx="286207" cy="228600"/>
          </a:xfrm>
          <a:prstGeom prst="rect">
            <a:avLst/>
          </a:prstGeom>
        </p:spPr>
      </p:pic>
      <p:sp>
        <p:nvSpPr>
          <p:cNvPr id="15" name="Text 11"/>
          <p:cNvSpPr txBox="1"/>
          <p:nvPr/>
        </p:nvSpPr>
        <p:spPr>
          <a:xfrm>
            <a:off x="1057046" y="2590495"/>
            <a:ext cx="1567282" cy="191110"/>
          </a:xfrm>
          <a:prstGeom prst="rect">
            <a:avLst/>
          </a:prstGeom>
          <a:noFill/>
          <a:ln/>
        </p:spPr>
        <p:txBody>
          <a:bodyPr wrap="square" lIns="0" tIns="0" rIns="0" bIns="0" rtlCol="0" anchor="ctr"/>
          <a:lstStyle/>
          <a:p>
            <a:pPr marL="0" indent="0" algn="l">
              <a:buNone/>
            </a:pPr>
            <a:r>
              <a:rPr lang="en-US" sz="1000" b="1" dirty="0">
                <a:solidFill>
                  <a:srgbClr val="60A5FA"/>
                </a:solidFill>
                <a:latin typeface="Poppins" pitchFamily="34" charset="0"/>
                <a:ea typeface="Poppins" pitchFamily="34" charset="-122"/>
                <a:cs typeface="Poppins" pitchFamily="34" charset="-120"/>
              </a:rPr>
              <a:t>HEARTCARE AI (00:01)</a:t>
            </a:r>
            <a:endParaRPr lang="en-US" sz="1000" dirty="0"/>
          </a:p>
        </p:txBody>
      </p:sp>
      <p:sp>
        <p:nvSpPr>
          <p:cNvPr id="16" name="Text 12"/>
          <p:cNvSpPr txBox="1"/>
          <p:nvPr/>
        </p:nvSpPr>
        <p:spPr>
          <a:xfrm>
            <a:off x="1057046" y="2829154"/>
            <a:ext cx="10292486" cy="505663"/>
          </a:xfrm>
          <a:prstGeom prst="rect">
            <a:avLst/>
          </a:prstGeom>
          <a:noFill/>
          <a:ln/>
        </p:spPr>
        <p:txBody>
          <a:bodyPr wrap="square" lIns="0" tIns="0" rIns="0" bIns="0" rtlCol="0" anchor="ctr"/>
          <a:lstStyle/>
          <a:p>
            <a:pPr marL="0" indent="0" algn="l">
              <a:buNone/>
            </a:pPr>
            <a:r>
              <a:rPr lang="en-US" sz="1300" dirty="0">
                <a:solidFill>
                  <a:srgbClr val="FFFFFF"/>
                </a:solidFill>
                <a:latin typeface="Poppins" pitchFamily="34" charset="0"/>
                <a:ea typeface="Poppins" pitchFamily="34" charset="-122"/>
                <a:cs typeface="Poppins" pitchFamily="34" charset="-120"/>
              </a:rPr>
              <a:t>"I understand this is an emergency. Please ask your mother to sit upright and loosen any tight clothing. Do NOT give her food or water. Is she conscious and able to communicate?"</a:t>
            </a:r>
            <a:endParaRPr lang="en-US" sz="1300" dirty="0"/>
          </a:p>
        </p:txBody>
      </p:sp>
      <p:sp>
        <p:nvSpPr>
          <p:cNvPr id="17" name="Text 13"/>
          <p:cNvSpPr txBox="1"/>
          <p:nvPr/>
        </p:nvSpPr>
        <p:spPr>
          <a:xfrm>
            <a:off x="1057046" y="3438144"/>
            <a:ext cx="10616184" cy="505663"/>
          </a:xfrm>
          <a:prstGeom prst="rect">
            <a:avLst/>
          </a:prstGeom>
          <a:noFill/>
          <a:ln/>
        </p:spPr>
        <p:txBody>
          <a:bodyPr wrap="square" lIns="0" tIns="0" rIns="0" bIns="0" rtlCol="0" anchor="ctr"/>
          <a:lstStyle/>
          <a:p>
            <a:pPr marL="0" indent="0" algn="l">
              <a:buNone/>
            </a:pPr>
            <a:r>
              <a:rPr lang="en-US" sz="1300" dirty="0">
                <a:solidFill>
                  <a:srgbClr val="FFFFFF"/>
                </a:solidFill>
                <a:latin typeface="Poppins" pitchFamily="34" charset="0"/>
                <a:ea typeface="Poppins" pitchFamily="34" charset="-122"/>
                <a:cs typeface="Poppins" pitchFamily="34" charset="-120"/>
              </a:rPr>
              <a:t>"Stay calm, I've already dispatched an ambulance to your location. Estimated arrival: 8 minutes. I'll guide you through what to do while waiting."</a:t>
            </a:r>
            <a:endParaRPr lang="en-US" sz="1300" dirty="0"/>
          </a:p>
        </p:txBody>
      </p:sp>
      <p:sp>
        <p:nvSpPr>
          <p:cNvPr id="18" name="Shape 14"/>
          <p:cNvSpPr/>
          <p:nvPr/>
        </p:nvSpPr>
        <p:spPr>
          <a:xfrm>
            <a:off x="457200" y="4419295"/>
            <a:ext cx="3657600" cy="571500"/>
          </a:xfrm>
          <a:prstGeom prst="rect">
            <a:avLst/>
          </a:prstGeom>
          <a:solidFill>
            <a:srgbClr val="FFFFFF">
              <a:alpha val="5000"/>
            </a:srgbClr>
          </a:solidFill>
          <a:ln/>
        </p:spPr>
      </p:sp>
      <p:sp>
        <p:nvSpPr>
          <p:cNvPr id="19" name="Shape 15"/>
          <p:cNvSpPr/>
          <p:nvPr/>
        </p:nvSpPr>
        <p:spPr>
          <a:xfrm>
            <a:off x="457200" y="4419295"/>
            <a:ext cx="47549" cy="571500"/>
          </a:xfrm>
          <a:prstGeom prst="rect">
            <a:avLst/>
          </a:prstGeom>
          <a:solidFill>
            <a:srgbClr val="32CD32"/>
          </a:solidFill>
          <a:ln/>
        </p:spPr>
      </p:sp>
      <p:pic>
        <p:nvPicPr>
          <p:cNvPr id="20" name="Image 2" descr="preencoded.png"/>
          <p:cNvPicPr>
            <a:picLocks noChangeAspect="1"/>
          </p:cNvPicPr>
          <p:nvPr/>
        </p:nvPicPr>
        <p:blipFill>
          <a:blip r:embed="rId5"/>
          <a:srcRect l="-133" r="-133"/>
          <a:stretch/>
        </p:blipFill>
        <p:spPr>
          <a:xfrm>
            <a:off x="657454" y="4591202"/>
            <a:ext cx="171907" cy="228600"/>
          </a:xfrm>
          <a:prstGeom prst="rect">
            <a:avLst/>
          </a:prstGeom>
        </p:spPr>
      </p:pic>
      <p:sp>
        <p:nvSpPr>
          <p:cNvPr id="21" name="Shape 16"/>
          <p:cNvSpPr/>
          <p:nvPr/>
        </p:nvSpPr>
        <p:spPr>
          <a:xfrm>
            <a:off x="4267505" y="4419295"/>
            <a:ext cx="3657600" cy="571500"/>
          </a:xfrm>
          <a:prstGeom prst="rect">
            <a:avLst/>
          </a:prstGeom>
          <a:solidFill>
            <a:srgbClr val="FFFFFF">
              <a:alpha val="5000"/>
            </a:srgbClr>
          </a:solidFill>
          <a:ln/>
        </p:spPr>
      </p:sp>
      <p:sp>
        <p:nvSpPr>
          <p:cNvPr id="22" name="Shape 17"/>
          <p:cNvSpPr/>
          <p:nvPr/>
        </p:nvSpPr>
        <p:spPr>
          <a:xfrm>
            <a:off x="4267505" y="4419295"/>
            <a:ext cx="47549" cy="571500"/>
          </a:xfrm>
          <a:prstGeom prst="rect">
            <a:avLst/>
          </a:prstGeom>
          <a:solidFill>
            <a:srgbClr val="32CD32"/>
          </a:solidFill>
          <a:ln/>
        </p:spPr>
      </p:sp>
      <p:sp>
        <p:nvSpPr>
          <p:cNvPr id="23" name="Text 18"/>
          <p:cNvSpPr txBox="1"/>
          <p:nvPr/>
        </p:nvSpPr>
        <p:spPr>
          <a:xfrm>
            <a:off x="942746" y="4581144"/>
            <a:ext cx="2643530" cy="238658"/>
          </a:xfrm>
          <a:prstGeom prst="rect">
            <a:avLst/>
          </a:prstGeom>
          <a:noFill/>
          <a:ln/>
        </p:spPr>
        <p:txBody>
          <a:bodyPr wrap="square" lIns="0" tIns="0" rIns="0" bIns="0" rtlCol="0" anchor="ctr"/>
          <a:lstStyle/>
          <a:p>
            <a:pPr marL="0" indent="0" algn="l">
              <a:buNone/>
            </a:pPr>
            <a:r>
              <a:rPr lang="en-US" sz="1300" b="1" dirty="0">
                <a:solidFill>
                  <a:srgbClr val="FFFFFF"/>
                </a:solidFill>
                <a:latin typeface="Poppins" pitchFamily="34" charset="0"/>
                <a:ea typeface="Poppins" pitchFamily="34" charset="-122"/>
                <a:cs typeface="Poppins" pitchFamily="34" charset="-120"/>
              </a:rPr>
              <a:t>Real-time AI Voice Guidance</a:t>
            </a:r>
            <a:endParaRPr lang="en-US" sz="1300" dirty="0"/>
          </a:p>
        </p:txBody>
      </p:sp>
      <p:pic>
        <p:nvPicPr>
          <p:cNvPr id="24" name="Image 3" descr="preencoded.png"/>
          <p:cNvPicPr>
            <a:picLocks noChangeAspect="1"/>
          </p:cNvPicPr>
          <p:nvPr/>
        </p:nvPicPr>
        <p:blipFill>
          <a:blip r:embed="rId6"/>
          <a:srcRect/>
          <a:stretch/>
        </p:blipFill>
        <p:spPr>
          <a:xfrm>
            <a:off x="4466844" y="4591202"/>
            <a:ext cx="228600" cy="228600"/>
          </a:xfrm>
          <a:prstGeom prst="rect">
            <a:avLst/>
          </a:prstGeom>
        </p:spPr>
      </p:pic>
      <p:sp>
        <p:nvSpPr>
          <p:cNvPr id="25" name="Shape 19"/>
          <p:cNvSpPr/>
          <p:nvPr/>
        </p:nvSpPr>
        <p:spPr>
          <a:xfrm>
            <a:off x="8076895" y="4419295"/>
            <a:ext cx="3657600" cy="571500"/>
          </a:xfrm>
          <a:prstGeom prst="rect">
            <a:avLst/>
          </a:prstGeom>
          <a:solidFill>
            <a:srgbClr val="FFFFFF">
              <a:alpha val="5000"/>
            </a:srgbClr>
          </a:solidFill>
          <a:ln/>
        </p:spPr>
      </p:sp>
      <p:sp>
        <p:nvSpPr>
          <p:cNvPr id="26" name="Shape 20"/>
          <p:cNvSpPr/>
          <p:nvPr/>
        </p:nvSpPr>
        <p:spPr>
          <a:xfrm>
            <a:off x="8076895" y="4419295"/>
            <a:ext cx="47549" cy="571500"/>
          </a:xfrm>
          <a:prstGeom prst="rect">
            <a:avLst/>
          </a:prstGeom>
          <a:solidFill>
            <a:srgbClr val="32CD32"/>
          </a:solidFill>
          <a:ln/>
        </p:spPr>
      </p:sp>
      <p:sp>
        <p:nvSpPr>
          <p:cNvPr id="27" name="Text 21"/>
          <p:cNvSpPr txBox="1"/>
          <p:nvPr/>
        </p:nvSpPr>
        <p:spPr>
          <a:xfrm>
            <a:off x="4809744" y="4581144"/>
            <a:ext cx="2205533" cy="238658"/>
          </a:xfrm>
          <a:prstGeom prst="rect">
            <a:avLst/>
          </a:prstGeom>
          <a:noFill/>
          <a:ln/>
        </p:spPr>
        <p:txBody>
          <a:bodyPr wrap="square" lIns="0" tIns="0" rIns="0" bIns="0" rtlCol="0" anchor="ctr"/>
          <a:lstStyle/>
          <a:p>
            <a:pPr marL="0" indent="0" algn="l">
              <a:buNone/>
            </a:pPr>
            <a:r>
              <a:rPr lang="en-US" sz="1300" b="1" dirty="0">
                <a:solidFill>
                  <a:srgbClr val="FFFFFF"/>
                </a:solidFill>
                <a:latin typeface="Poppins" pitchFamily="34" charset="0"/>
                <a:ea typeface="Poppins" pitchFamily="34" charset="-122"/>
                <a:cs typeface="Poppins" pitchFamily="34" charset="-120"/>
              </a:rPr>
              <a:t>Instant Severity Scoring</a:t>
            </a:r>
            <a:endParaRPr lang="en-US" sz="1300" dirty="0"/>
          </a:p>
        </p:txBody>
      </p:sp>
      <p:pic>
        <p:nvPicPr>
          <p:cNvPr id="28" name="Image 4" descr="preencoded.png"/>
          <p:cNvPicPr>
            <a:picLocks noChangeAspect="1"/>
          </p:cNvPicPr>
          <p:nvPr/>
        </p:nvPicPr>
        <p:blipFill>
          <a:blip r:embed="rId7"/>
          <a:srcRect l="-80" r="-80"/>
          <a:stretch/>
        </p:blipFill>
        <p:spPr>
          <a:xfrm>
            <a:off x="8277149" y="4591202"/>
            <a:ext cx="286207" cy="228600"/>
          </a:xfrm>
          <a:prstGeom prst="rect">
            <a:avLst/>
          </a:prstGeom>
        </p:spPr>
      </p:pic>
      <p:sp>
        <p:nvSpPr>
          <p:cNvPr id="29" name="Text 22"/>
          <p:cNvSpPr txBox="1"/>
          <p:nvPr/>
        </p:nvSpPr>
        <p:spPr>
          <a:xfrm>
            <a:off x="8677656" y="4581144"/>
            <a:ext cx="3005633" cy="238658"/>
          </a:xfrm>
          <a:prstGeom prst="rect">
            <a:avLst/>
          </a:prstGeom>
          <a:noFill/>
          <a:ln/>
        </p:spPr>
        <p:txBody>
          <a:bodyPr wrap="square" lIns="0" tIns="0" rIns="0" bIns="0" rtlCol="0" anchor="ctr"/>
          <a:lstStyle/>
          <a:p>
            <a:pPr marL="0" indent="0" algn="l">
              <a:buNone/>
            </a:pPr>
            <a:r>
              <a:rPr lang="en-US" sz="1300" b="1" dirty="0">
                <a:solidFill>
                  <a:srgbClr val="FFFFFF"/>
                </a:solidFill>
                <a:latin typeface="Poppins" pitchFamily="34" charset="0"/>
                <a:ea typeface="Poppins" pitchFamily="34" charset="-122"/>
                <a:cs typeface="Poppins" pitchFamily="34" charset="-120"/>
              </a:rPr>
              <a:t>Automated Ambulance Dispatch</a:t>
            </a:r>
            <a:endParaRPr lang="en-US" sz="1300" dirty="0"/>
          </a:p>
        </p:txBody>
      </p:sp>
      <p:sp>
        <p:nvSpPr>
          <p:cNvPr id="30" name="Shape 23"/>
          <p:cNvSpPr/>
          <p:nvPr/>
        </p:nvSpPr>
        <p:spPr>
          <a:xfrm>
            <a:off x="457200" y="5219395"/>
            <a:ext cx="11277295" cy="590702"/>
          </a:xfrm>
          <a:prstGeom prst="roundRect">
            <a:avLst>
              <a:gd name="adj" fmla="val 9987"/>
            </a:avLst>
          </a:prstGeom>
          <a:solidFill>
            <a:srgbClr val="B91C1C">
              <a:alpha val="30000"/>
            </a:srgbClr>
          </a:solidFill>
          <a:ln/>
        </p:spPr>
      </p:sp>
      <p:pic>
        <p:nvPicPr>
          <p:cNvPr id="31" name="Image 5" descr="preencoded.png"/>
          <p:cNvPicPr>
            <a:picLocks noChangeAspect="1"/>
          </p:cNvPicPr>
          <p:nvPr/>
        </p:nvPicPr>
        <p:blipFill>
          <a:blip r:embed="rId8"/>
          <a:srcRect t="-530" b="-530"/>
          <a:stretch/>
        </p:blipFill>
        <p:spPr>
          <a:xfrm>
            <a:off x="609905" y="5372100"/>
            <a:ext cx="247802" cy="286207"/>
          </a:xfrm>
          <a:prstGeom prst="rect">
            <a:avLst/>
          </a:prstGeom>
        </p:spPr>
      </p:pic>
      <p:sp>
        <p:nvSpPr>
          <p:cNvPr id="32" name="Text 24"/>
          <p:cNvSpPr txBox="1"/>
          <p:nvPr/>
        </p:nvSpPr>
        <p:spPr>
          <a:xfrm>
            <a:off x="1009498" y="5381244"/>
            <a:ext cx="5848502" cy="267005"/>
          </a:xfrm>
          <a:prstGeom prst="rect">
            <a:avLst/>
          </a:prstGeom>
          <a:noFill/>
          <a:ln/>
        </p:spPr>
        <p:txBody>
          <a:bodyPr wrap="square" lIns="0" tIns="0" rIns="0" bIns="0" rtlCol="0" anchor="ctr"/>
          <a:lstStyle/>
          <a:p>
            <a:pPr marL="0" indent="0" algn="l">
              <a:buNone/>
            </a:pPr>
            <a:r>
              <a:rPr lang="en-US" sz="1500" dirty="0">
                <a:solidFill>
                  <a:srgbClr val="FFFFFF"/>
                </a:solidFill>
                <a:latin typeface="Poppins" pitchFamily="34" charset="0"/>
                <a:ea typeface="Poppins" pitchFamily="34" charset="-122"/>
                <a:cs typeface="Poppins" pitchFamily="34" charset="-120"/>
              </a:rPr>
              <a:t>Traditional response: 5-15 minutes | HeartCare AI: 0 seconds</a:t>
            </a:r>
            <a:endParaRPr lang="en-US" sz="1500" dirty="0"/>
          </a:p>
        </p:txBody>
      </p:sp>
      <p:sp>
        <p:nvSpPr>
          <p:cNvPr id="33" name="Shape 25"/>
          <p:cNvSpPr/>
          <p:nvPr/>
        </p:nvSpPr>
        <p:spPr>
          <a:xfrm>
            <a:off x="0" y="6782105"/>
            <a:ext cx="12191695" cy="75895"/>
          </a:xfrm>
          <a:prstGeom prst="rect">
            <a:avLst/>
          </a:prstGeom>
          <a:solidFill>
            <a:srgbClr val="3B82F6"/>
          </a:solidFill>
          <a:ln/>
        </p:spPr>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2191695" cy="8401507"/>
          </a:xfrm>
          <a:prstGeom prst="rect">
            <a:avLst/>
          </a:prstGeom>
          <a:solidFill>
            <a:srgbClr val="0A1128"/>
          </a:solidFill>
          <a:ln/>
        </p:spPr>
      </p:sp>
      <p:sp>
        <p:nvSpPr>
          <p:cNvPr id="3" name="Shape 1"/>
          <p:cNvSpPr/>
          <p:nvPr/>
        </p:nvSpPr>
        <p:spPr>
          <a:xfrm>
            <a:off x="0" y="0"/>
            <a:ext cx="12191695" cy="8401507"/>
          </a:xfrm>
          <a:prstGeom prst="rect">
            <a:avLst/>
          </a:prstGeom>
          <a:solidFill>
            <a:srgbClr val="0A1128"/>
          </a:solidFill>
          <a:ln/>
        </p:spPr>
      </p:sp>
      <p:sp>
        <p:nvSpPr>
          <p:cNvPr id="4" name="Shape 2"/>
          <p:cNvSpPr/>
          <p:nvPr/>
        </p:nvSpPr>
        <p:spPr>
          <a:xfrm>
            <a:off x="0" y="0"/>
            <a:ext cx="12191695" cy="75895"/>
          </a:xfrm>
          <a:prstGeom prst="rect">
            <a:avLst/>
          </a:prstGeom>
          <a:solidFill>
            <a:srgbClr val="DC2626"/>
          </a:solidFill>
          <a:ln/>
        </p:spPr>
      </p:sp>
      <p:sp>
        <p:nvSpPr>
          <p:cNvPr id="5" name="Text 3"/>
          <p:cNvSpPr txBox="1"/>
          <p:nvPr/>
        </p:nvSpPr>
        <p:spPr>
          <a:xfrm>
            <a:off x="457200" y="409651"/>
            <a:ext cx="7010705" cy="553212"/>
          </a:xfrm>
          <a:prstGeom prst="rect">
            <a:avLst/>
          </a:prstGeom>
          <a:noFill/>
          <a:ln/>
        </p:spPr>
        <p:txBody>
          <a:bodyPr wrap="square" lIns="0" tIns="0" rIns="0" bIns="0" rtlCol="0" anchor="ctr"/>
          <a:lstStyle/>
          <a:p>
            <a:pPr marL="0" indent="0" algn="l">
              <a:buNone/>
            </a:pPr>
            <a:r>
              <a:rPr lang="en-US" sz="3600" b="1" dirty="0">
                <a:solidFill>
                  <a:srgbClr val="DC143C"/>
                </a:solidFill>
                <a:latin typeface="Montserrat" pitchFamily="34" charset="0"/>
                <a:ea typeface="Montserrat" pitchFamily="34" charset="-122"/>
                <a:cs typeface="Montserrat" pitchFamily="34" charset="-120"/>
              </a:rPr>
              <a:t>Sustainable Business Model</a:t>
            </a:r>
            <a:endParaRPr lang="en-US" sz="3600" dirty="0"/>
          </a:p>
        </p:txBody>
      </p:sp>
      <p:sp>
        <p:nvSpPr>
          <p:cNvPr id="6" name="Shape 4"/>
          <p:cNvSpPr/>
          <p:nvPr/>
        </p:nvSpPr>
        <p:spPr>
          <a:xfrm>
            <a:off x="457200" y="1067105"/>
            <a:ext cx="1218895" cy="38405"/>
          </a:xfrm>
          <a:prstGeom prst="rect">
            <a:avLst/>
          </a:prstGeom>
          <a:solidFill>
            <a:srgbClr val="DC2626"/>
          </a:solidFill>
          <a:ln/>
        </p:spPr>
      </p:sp>
      <p:sp>
        <p:nvSpPr>
          <p:cNvPr id="7" name="Text 5"/>
          <p:cNvSpPr txBox="1"/>
          <p:nvPr/>
        </p:nvSpPr>
        <p:spPr>
          <a:xfrm>
            <a:off x="457200" y="1552651"/>
            <a:ext cx="2581351" cy="314554"/>
          </a:xfrm>
          <a:prstGeom prst="rect">
            <a:avLst/>
          </a:prstGeom>
          <a:noFill/>
          <a:ln/>
        </p:spPr>
        <p:txBody>
          <a:bodyPr wrap="square" lIns="0" tIns="0" rIns="0" bIns="0" rtlCol="0" anchor="ctr"/>
          <a:lstStyle/>
          <a:p>
            <a:pPr marL="0" indent="0" algn="l">
              <a:buNone/>
            </a:pPr>
            <a:r>
              <a:rPr lang="en-US" sz="1800" b="1" dirty="0">
                <a:solidFill>
                  <a:srgbClr val="FBBF24"/>
                </a:solidFill>
                <a:latin typeface="Poppins" pitchFamily="34" charset="0"/>
                <a:ea typeface="Poppins" pitchFamily="34" charset="-122"/>
                <a:cs typeface="Poppins" pitchFamily="34" charset="-120"/>
              </a:rPr>
              <a:t>💰 Revenue Streams</a:t>
            </a:r>
            <a:endParaRPr lang="en-US" sz="1800" dirty="0"/>
          </a:p>
        </p:txBody>
      </p:sp>
      <p:sp>
        <p:nvSpPr>
          <p:cNvPr id="8" name="Shape 6"/>
          <p:cNvSpPr/>
          <p:nvPr/>
        </p:nvSpPr>
        <p:spPr>
          <a:xfrm>
            <a:off x="457200" y="2095805"/>
            <a:ext cx="3657600" cy="800100"/>
          </a:xfrm>
          <a:prstGeom prst="rect">
            <a:avLst/>
          </a:prstGeom>
          <a:solidFill>
            <a:srgbClr val="FFFFFF">
              <a:alpha val="5000"/>
            </a:srgbClr>
          </a:solidFill>
          <a:ln/>
        </p:spPr>
      </p:sp>
      <p:sp>
        <p:nvSpPr>
          <p:cNvPr id="9" name="Shape 7"/>
          <p:cNvSpPr/>
          <p:nvPr/>
        </p:nvSpPr>
        <p:spPr>
          <a:xfrm>
            <a:off x="457200" y="2095805"/>
            <a:ext cx="47549" cy="800100"/>
          </a:xfrm>
          <a:prstGeom prst="rect">
            <a:avLst/>
          </a:prstGeom>
          <a:solidFill>
            <a:srgbClr val="FFD700"/>
          </a:solidFill>
          <a:ln/>
        </p:spPr>
      </p:sp>
      <p:pic>
        <p:nvPicPr>
          <p:cNvPr id="10" name="Image 0" descr="preencoded.png"/>
          <p:cNvPicPr>
            <a:picLocks noChangeAspect="1"/>
          </p:cNvPicPr>
          <p:nvPr/>
        </p:nvPicPr>
        <p:blipFill>
          <a:blip r:embed="rId3"/>
          <a:srcRect/>
          <a:stretch/>
        </p:blipFill>
        <p:spPr>
          <a:xfrm>
            <a:off x="657454" y="2286000"/>
            <a:ext cx="228600" cy="228600"/>
          </a:xfrm>
          <a:prstGeom prst="rect">
            <a:avLst/>
          </a:prstGeom>
        </p:spPr>
      </p:pic>
      <p:sp>
        <p:nvSpPr>
          <p:cNvPr id="11" name="Text 8"/>
          <p:cNvSpPr txBox="1"/>
          <p:nvPr/>
        </p:nvSpPr>
        <p:spPr>
          <a:xfrm>
            <a:off x="1000354" y="2257654"/>
            <a:ext cx="2291486" cy="238658"/>
          </a:xfrm>
          <a:prstGeom prst="rect">
            <a:avLst/>
          </a:prstGeom>
          <a:noFill/>
          <a:ln/>
        </p:spPr>
        <p:txBody>
          <a:bodyPr wrap="square" lIns="0" tIns="0" rIns="0" bIns="0" rtlCol="0" anchor="ctr"/>
          <a:lstStyle/>
          <a:p>
            <a:pPr marL="0" indent="0" algn="l">
              <a:buNone/>
            </a:pPr>
            <a:r>
              <a:rPr lang="en-US" sz="1300" b="1" dirty="0">
                <a:solidFill>
                  <a:srgbClr val="FFFFFF"/>
                </a:solidFill>
                <a:latin typeface="Poppins" pitchFamily="34" charset="0"/>
                <a:ea typeface="Poppins" pitchFamily="34" charset="-122"/>
                <a:cs typeface="Poppins" pitchFamily="34" charset="-120"/>
              </a:rPr>
              <a:t>Government Partnership</a:t>
            </a:r>
            <a:endParaRPr lang="en-US" sz="1300" dirty="0"/>
          </a:p>
        </p:txBody>
      </p:sp>
      <p:sp>
        <p:nvSpPr>
          <p:cNvPr id="12" name="Text 9"/>
          <p:cNvSpPr txBox="1"/>
          <p:nvPr/>
        </p:nvSpPr>
        <p:spPr>
          <a:xfrm>
            <a:off x="1000354" y="2514600"/>
            <a:ext cx="1795882"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Kemenkes, BPJS licensing</a:t>
            </a:r>
            <a:endParaRPr lang="en-US" sz="1000" dirty="0"/>
          </a:p>
        </p:txBody>
      </p:sp>
      <p:sp>
        <p:nvSpPr>
          <p:cNvPr id="13" name="Shape 10"/>
          <p:cNvSpPr/>
          <p:nvPr/>
        </p:nvSpPr>
        <p:spPr>
          <a:xfrm>
            <a:off x="4267505" y="2095805"/>
            <a:ext cx="3657600" cy="800100"/>
          </a:xfrm>
          <a:prstGeom prst="rect">
            <a:avLst/>
          </a:prstGeom>
          <a:solidFill>
            <a:srgbClr val="FFFFFF">
              <a:alpha val="5000"/>
            </a:srgbClr>
          </a:solidFill>
          <a:ln/>
        </p:spPr>
      </p:sp>
      <p:sp>
        <p:nvSpPr>
          <p:cNvPr id="14" name="Shape 11"/>
          <p:cNvSpPr/>
          <p:nvPr/>
        </p:nvSpPr>
        <p:spPr>
          <a:xfrm>
            <a:off x="4267505" y="2095805"/>
            <a:ext cx="47549" cy="800100"/>
          </a:xfrm>
          <a:prstGeom prst="rect">
            <a:avLst/>
          </a:prstGeom>
          <a:solidFill>
            <a:srgbClr val="1E90FF"/>
          </a:solidFill>
          <a:ln/>
        </p:spPr>
      </p:sp>
      <p:pic>
        <p:nvPicPr>
          <p:cNvPr id="15" name="Image 1" descr="preencoded.png"/>
          <p:cNvPicPr>
            <a:picLocks noChangeAspect="1"/>
          </p:cNvPicPr>
          <p:nvPr/>
        </p:nvPicPr>
        <p:blipFill>
          <a:blip r:embed="rId4"/>
          <a:srcRect l="-80" r="-80"/>
          <a:stretch/>
        </p:blipFill>
        <p:spPr>
          <a:xfrm>
            <a:off x="4466844" y="2286000"/>
            <a:ext cx="286207" cy="228600"/>
          </a:xfrm>
          <a:prstGeom prst="rect">
            <a:avLst/>
          </a:prstGeom>
        </p:spPr>
      </p:pic>
      <p:sp>
        <p:nvSpPr>
          <p:cNvPr id="16" name="Text 12"/>
          <p:cNvSpPr txBox="1"/>
          <p:nvPr/>
        </p:nvSpPr>
        <p:spPr>
          <a:xfrm>
            <a:off x="4867351" y="2257654"/>
            <a:ext cx="1709928" cy="238658"/>
          </a:xfrm>
          <a:prstGeom prst="rect">
            <a:avLst/>
          </a:prstGeom>
          <a:noFill/>
          <a:ln/>
        </p:spPr>
        <p:txBody>
          <a:bodyPr wrap="square" lIns="0" tIns="0" rIns="0" bIns="0" rtlCol="0" anchor="ctr"/>
          <a:lstStyle/>
          <a:p>
            <a:pPr marL="0" indent="0" algn="l">
              <a:buNone/>
            </a:pPr>
            <a:r>
              <a:rPr lang="en-US" sz="1300" b="1" dirty="0">
                <a:solidFill>
                  <a:srgbClr val="FFFFFF"/>
                </a:solidFill>
                <a:latin typeface="Poppins" pitchFamily="34" charset="0"/>
                <a:ea typeface="Poppins" pitchFamily="34" charset="-122"/>
                <a:cs typeface="Poppins" pitchFamily="34" charset="-120"/>
              </a:rPr>
              <a:t>Hospital Networks</a:t>
            </a:r>
            <a:endParaRPr lang="en-US" sz="1300" dirty="0"/>
          </a:p>
        </p:txBody>
      </p:sp>
      <p:sp>
        <p:nvSpPr>
          <p:cNvPr id="17" name="Text 13"/>
          <p:cNvSpPr txBox="1"/>
          <p:nvPr/>
        </p:nvSpPr>
        <p:spPr>
          <a:xfrm>
            <a:off x="4867351" y="2514600"/>
            <a:ext cx="2062886"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Enterprise SaaS, pay-per-call</a:t>
            </a:r>
            <a:endParaRPr lang="en-US" sz="1000" dirty="0"/>
          </a:p>
        </p:txBody>
      </p:sp>
      <p:sp>
        <p:nvSpPr>
          <p:cNvPr id="18" name="Shape 14"/>
          <p:cNvSpPr/>
          <p:nvPr/>
        </p:nvSpPr>
        <p:spPr>
          <a:xfrm>
            <a:off x="8076895" y="2095805"/>
            <a:ext cx="3657600" cy="800100"/>
          </a:xfrm>
          <a:prstGeom prst="rect">
            <a:avLst/>
          </a:prstGeom>
          <a:solidFill>
            <a:srgbClr val="FFFFFF">
              <a:alpha val="5000"/>
            </a:srgbClr>
          </a:solidFill>
          <a:ln/>
        </p:spPr>
      </p:sp>
      <p:sp>
        <p:nvSpPr>
          <p:cNvPr id="19" name="Shape 15"/>
          <p:cNvSpPr/>
          <p:nvPr/>
        </p:nvSpPr>
        <p:spPr>
          <a:xfrm>
            <a:off x="8076895" y="2095805"/>
            <a:ext cx="47549" cy="800100"/>
          </a:xfrm>
          <a:prstGeom prst="rect">
            <a:avLst/>
          </a:prstGeom>
          <a:solidFill>
            <a:srgbClr val="32CD32"/>
          </a:solidFill>
          <a:ln/>
        </p:spPr>
      </p:sp>
      <p:pic>
        <p:nvPicPr>
          <p:cNvPr id="20" name="Image 2" descr="preencoded.png"/>
          <p:cNvPicPr>
            <a:picLocks noChangeAspect="1"/>
          </p:cNvPicPr>
          <p:nvPr/>
        </p:nvPicPr>
        <p:blipFill>
          <a:blip r:embed="rId5"/>
          <a:srcRect t="-44" b="-44"/>
          <a:stretch/>
        </p:blipFill>
        <p:spPr>
          <a:xfrm>
            <a:off x="8277149" y="2286000"/>
            <a:ext cx="256946" cy="228600"/>
          </a:xfrm>
          <a:prstGeom prst="rect">
            <a:avLst/>
          </a:prstGeom>
        </p:spPr>
      </p:pic>
      <p:sp>
        <p:nvSpPr>
          <p:cNvPr id="21" name="Text 16"/>
          <p:cNvSpPr txBox="1"/>
          <p:nvPr/>
        </p:nvSpPr>
        <p:spPr>
          <a:xfrm>
            <a:off x="8648395" y="2257654"/>
            <a:ext cx="1291133" cy="238658"/>
          </a:xfrm>
          <a:prstGeom prst="rect">
            <a:avLst/>
          </a:prstGeom>
          <a:noFill/>
          <a:ln/>
        </p:spPr>
        <p:txBody>
          <a:bodyPr wrap="square" lIns="0" tIns="0" rIns="0" bIns="0" rtlCol="0" anchor="ctr"/>
          <a:lstStyle/>
          <a:p>
            <a:pPr marL="0" indent="0" algn="l">
              <a:buNone/>
            </a:pPr>
            <a:r>
              <a:rPr lang="en-US" sz="1300" b="1" dirty="0">
                <a:solidFill>
                  <a:srgbClr val="FFFFFF"/>
                </a:solidFill>
                <a:latin typeface="Poppins" pitchFamily="34" charset="0"/>
                <a:ea typeface="Poppins" pitchFamily="34" charset="-122"/>
                <a:cs typeface="Poppins" pitchFamily="34" charset="-120"/>
              </a:rPr>
              <a:t>Data Insights</a:t>
            </a:r>
            <a:endParaRPr lang="en-US" sz="1300" dirty="0"/>
          </a:p>
        </p:txBody>
      </p:sp>
      <p:sp>
        <p:nvSpPr>
          <p:cNvPr id="22" name="Text 17"/>
          <p:cNvSpPr txBox="1"/>
          <p:nvPr/>
        </p:nvSpPr>
        <p:spPr>
          <a:xfrm>
            <a:off x="8648395" y="2514600"/>
            <a:ext cx="2214677"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Pharma, public health agencies</a:t>
            </a:r>
            <a:endParaRPr lang="en-US" sz="1000" dirty="0"/>
          </a:p>
        </p:txBody>
      </p:sp>
      <p:sp>
        <p:nvSpPr>
          <p:cNvPr id="23" name="Text 18"/>
          <p:cNvSpPr txBox="1"/>
          <p:nvPr/>
        </p:nvSpPr>
        <p:spPr>
          <a:xfrm>
            <a:off x="457200" y="3267151"/>
            <a:ext cx="2238451" cy="314554"/>
          </a:xfrm>
          <a:prstGeom prst="rect">
            <a:avLst/>
          </a:prstGeom>
          <a:noFill/>
          <a:ln/>
        </p:spPr>
        <p:txBody>
          <a:bodyPr wrap="square" lIns="0" tIns="0" rIns="0" bIns="0" rtlCol="0" anchor="ctr"/>
          <a:lstStyle/>
          <a:p>
            <a:pPr marL="0" indent="0" algn="l">
              <a:buNone/>
            </a:pPr>
            <a:r>
              <a:rPr lang="en-US" sz="1800" b="1" dirty="0">
                <a:solidFill>
                  <a:srgbClr val="FBBF24"/>
                </a:solidFill>
                <a:latin typeface="Poppins" pitchFamily="34" charset="0"/>
                <a:ea typeface="Poppins" pitchFamily="34" charset="-122"/>
                <a:cs typeface="Poppins" pitchFamily="34" charset="-120"/>
              </a:rPr>
              <a:t>📉 Cost Efficiency</a:t>
            </a:r>
            <a:endParaRPr lang="en-US" sz="1800" dirty="0"/>
          </a:p>
        </p:txBody>
      </p:sp>
      <p:sp>
        <p:nvSpPr>
          <p:cNvPr id="24" name="Shape 19"/>
          <p:cNvSpPr/>
          <p:nvPr/>
        </p:nvSpPr>
        <p:spPr>
          <a:xfrm>
            <a:off x="457200" y="3810305"/>
            <a:ext cx="5524805" cy="1104595"/>
          </a:xfrm>
          <a:prstGeom prst="rect">
            <a:avLst/>
          </a:prstGeom>
          <a:solidFill>
            <a:srgbClr val="FFFFFF">
              <a:alpha val="5000"/>
            </a:srgbClr>
          </a:solidFill>
          <a:ln/>
        </p:spPr>
      </p:sp>
      <p:sp>
        <p:nvSpPr>
          <p:cNvPr id="25" name="Shape 20"/>
          <p:cNvSpPr/>
          <p:nvPr/>
        </p:nvSpPr>
        <p:spPr>
          <a:xfrm>
            <a:off x="457200" y="3810305"/>
            <a:ext cx="47549" cy="1104595"/>
          </a:xfrm>
          <a:prstGeom prst="rect">
            <a:avLst/>
          </a:prstGeom>
          <a:solidFill>
            <a:srgbClr val="32CD32"/>
          </a:solidFill>
          <a:ln/>
        </p:spPr>
      </p:sp>
      <p:pic>
        <p:nvPicPr>
          <p:cNvPr id="26" name="Image 3" descr="preencoded.png"/>
          <p:cNvPicPr>
            <a:picLocks noChangeAspect="1"/>
          </p:cNvPicPr>
          <p:nvPr/>
        </p:nvPicPr>
        <p:blipFill>
          <a:blip r:embed="rId6"/>
          <a:srcRect/>
          <a:stretch/>
        </p:blipFill>
        <p:spPr>
          <a:xfrm>
            <a:off x="657454" y="4000500"/>
            <a:ext cx="228600" cy="228600"/>
          </a:xfrm>
          <a:prstGeom prst="rect">
            <a:avLst/>
          </a:prstGeom>
        </p:spPr>
      </p:pic>
      <p:sp>
        <p:nvSpPr>
          <p:cNvPr id="27" name="Text 21"/>
          <p:cNvSpPr txBox="1"/>
          <p:nvPr/>
        </p:nvSpPr>
        <p:spPr>
          <a:xfrm>
            <a:off x="457200" y="5286146"/>
            <a:ext cx="1762963" cy="314554"/>
          </a:xfrm>
          <a:prstGeom prst="rect">
            <a:avLst/>
          </a:prstGeom>
          <a:noFill/>
          <a:ln/>
        </p:spPr>
        <p:txBody>
          <a:bodyPr wrap="square" lIns="0" tIns="0" rIns="0" bIns="0" rtlCol="0" anchor="ctr"/>
          <a:lstStyle/>
          <a:p>
            <a:pPr marL="0" indent="0" algn="l">
              <a:buNone/>
            </a:pPr>
            <a:r>
              <a:rPr lang="en-US" sz="1800" b="1" dirty="0">
                <a:solidFill>
                  <a:srgbClr val="FBBF24"/>
                </a:solidFill>
                <a:latin typeface="Poppins" pitchFamily="34" charset="0"/>
                <a:ea typeface="Poppins" pitchFamily="34" charset="-122"/>
                <a:cs typeface="Poppins" pitchFamily="34" charset="-120"/>
              </a:rPr>
              <a:t>🚀 Scalability</a:t>
            </a:r>
            <a:endParaRPr lang="en-US" sz="1800" dirty="0"/>
          </a:p>
        </p:txBody>
      </p:sp>
      <p:sp>
        <p:nvSpPr>
          <p:cNvPr id="28" name="Text 22"/>
          <p:cNvSpPr txBox="1"/>
          <p:nvPr/>
        </p:nvSpPr>
        <p:spPr>
          <a:xfrm>
            <a:off x="1000354" y="3962095"/>
            <a:ext cx="1810512"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AI call = IDR 1,600</a:t>
            </a:r>
            <a:endParaRPr lang="en-US" sz="1500" dirty="0"/>
          </a:p>
        </p:txBody>
      </p:sp>
      <p:sp>
        <p:nvSpPr>
          <p:cNvPr id="29" name="Text 23"/>
          <p:cNvSpPr txBox="1"/>
          <p:nvPr/>
        </p:nvSpPr>
        <p:spPr>
          <a:xfrm>
            <a:off x="1000354" y="4229100"/>
            <a:ext cx="2448763" cy="219456"/>
          </a:xfrm>
          <a:prstGeom prst="rect">
            <a:avLst/>
          </a:prstGeom>
          <a:noFill/>
          <a:ln/>
        </p:spPr>
        <p:txBody>
          <a:bodyPr wrap="square" lIns="0" tIns="0" rIns="0" bIns="0" rtlCol="0" anchor="ctr"/>
          <a:lstStyle/>
          <a:p>
            <a:pPr marL="0" indent="0" algn="l">
              <a:buNone/>
            </a:pPr>
            <a:r>
              <a:rPr lang="en-US" sz="1200" dirty="0">
                <a:solidFill>
                  <a:srgbClr val="D1D5DB"/>
                </a:solidFill>
                <a:latin typeface="Poppins" pitchFamily="34" charset="0"/>
                <a:ea typeface="Poppins" pitchFamily="34" charset="-122"/>
                <a:cs typeface="Poppins" pitchFamily="34" charset="-120"/>
              </a:rPr>
              <a:t>vs. Traditional call = IDR 25,000</a:t>
            </a:r>
            <a:endParaRPr lang="en-US" sz="1200" dirty="0"/>
          </a:p>
        </p:txBody>
      </p:sp>
      <p:sp>
        <p:nvSpPr>
          <p:cNvPr id="30" name="Text 24"/>
          <p:cNvSpPr txBox="1"/>
          <p:nvPr/>
        </p:nvSpPr>
        <p:spPr>
          <a:xfrm>
            <a:off x="1000354" y="4496105"/>
            <a:ext cx="1781251" cy="219456"/>
          </a:xfrm>
          <a:prstGeom prst="rect">
            <a:avLst/>
          </a:prstGeom>
          <a:noFill/>
          <a:ln/>
        </p:spPr>
        <p:txBody>
          <a:bodyPr wrap="square" lIns="0" tIns="0" rIns="0" bIns="0" rtlCol="0" anchor="ctr"/>
          <a:lstStyle/>
          <a:p>
            <a:pPr marL="0" indent="0" algn="l">
              <a:buNone/>
            </a:pPr>
            <a:r>
              <a:rPr lang="en-US" sz="1200" b="1" dirty="0">
                <a:solidFill>
                  <a:srgbClr val="34D399"/>
                </a:solidFill>
                <a:latin typeface="Poppins" pitchFamily="34" charset="0"/>
                <a:ea typeface="Poppins" pitchFamily="34" charset="-122"/>
                <a:cs typeface="Poppins" pitchFamily="34" charset="-120"/>
              </a:rPr>
              <a:t>93.6% cost reduction!</a:t>
            </a:r>
            <a:endParaRPr lang="en-US" sz="1200" dirty="0"/>
          </a:p>
        </p:txBody>
      </p:sp>
      <p:sp>
        <p:nvSpPr>
          <p:cNvPr id="31" name="Shape 25"/>
          <p:cNvSpPr/>
          <p:nvPr/>
        </p:nvSpPr>
        <p:spPr>
          <a:xfrm>
            <a:off x="6210605" y="3810305"/>
            <a:ext cx="5524805" cy="1104595"/>
          </a:xfrm>
          <a:prstGeom prst="rect">
            <a:avLst/>
          </a:prstGeom>
          <a:solidFill>
            <a:srgbClr val="FFFFFF">
              <a:alpha val="5000"/>
            </a:srgbClr>
          </a:solidFill>
          <a:ln/>
        </p:spPr>
      </p:sp>
      <p:sp>
        <p:nvSpPr>
          <p:cNvPr id="32" name="Shape 26"/>
          <p:cNvSpPr/>
          <p:nvPr/>
        </p:nvSpPr>
        <p:spPr>
          <a:xfrm>
            <a:off x="6210605" y="3810305"/>
            <a:ext cx="47549" cy="1104595"/>
          </a:xfrm>
          <a:prstGeom prst="rect">
            <a:avLst/>
          </a:prstGeom>
          <a:solidFill>
            <a:srgbClr val="DC143C"/>
          </a:solidFill>
          <a:ln/>
        </p:spPr>
      </p:sp>
      <p:pic>
        <p:nvPicPr>
          <p:cNvPr id="33" name="Image 4" descr="preencoded.png"/>
          <p:cNvPicPr>
            <a:picLocks noChangeAspect="1"/>
          </p:cNvPicPr>
          <p:nvPr/>
        </p:nvPicPr>
        <p:blipFill>
          <a:blip r:embed="rId7"/>
          <a:srcRect l="-80" r="-80"/>
          <a:stretch/>
        </p:blipFill>
        <p:spPr>
          <a:xfrm>
            <a:off x="6409944" y="4000500"/>
            <a:ext cx="286207" cy="228600"/>
          </a:xfrm>
          <a:prstGeom prst="rect">
            <a:avLst/>
          </a:prstGeom>
        </p:spPr>
      </p:pic>
      <p:sp>
        <p:nvSpPr>
          <p:cNvPr id="34" name="Text 27"/>
          <p:cNvSpPr txBox="1"/>
          <p:nvPr/>
        </p:nvSpPr>
        <p:spPr>
          <a:xfrm>
            <a:off x="6810451" y="3962095"/>
            <a:ext cx="3286354"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Break-even: 50,000 calls/month</a:t>
            </a:r>
            <a:endParaRPr lang="en-US" sz="1500" dirty="0"/>
          </a:p>
        </p:txBody>
      </p:sp>
      <p:sp>
        <p:nvSpPr>
          <p:cNvPr id="35" name="Text 28"/>
          <p:cNvSpPr txBox="1"/>
          <p:nvPr/>
        </p:nvSpPr>
        <p:spPr>
          <a:xfrm>
            <a:off x="6810451" y="4229100"/>
            <a:ext cx="3629254" cy="219456"/>
          </a:xfrm>
          <a:prstGeom prst="rect">
            <a:avLst/>
          </a:prstGeom>
          <a:noFill/>
          <a:ln/>
        </p:spPr>
        <p:txBody>
          <a:bodyPr wrap="square" lIns="0" tIns="0" rIns="0" bIns="0" rtlCol="0" anchor="ctr"/>
          <a:lstStyle/>
          <a:p>
            <a:pPr marL="0" indent="0" algn="l">
              <a:buNone/>
            </a:pPr>
            <a:r>
              <a:rPr lang="en-US" sz="1200" dirty="0">
                <a:solidFill>
                  <a:srgbClr val="D1D5DB"/>
                </a:solidFill>
                <a:latin typeface="Poppins" pitchFamily="34" charset="0"/>
                <a:ea typeface="Poppins" pitchFamily="34" charset="-122"/>
                <a:cs typeface="Poppins" pitchFamily="34" charset="-120"/>
              </a:rPr>
              <a:t>Initial investment recoverable within 6 months</a:t>
            </a:r>
            <a:endParaRPr lang="en-US" sz="1200" dirty="0"/>
          </a:p>
        </p:txBody>
      </p:sp>
      <p:sp>
        <p:nvSpPr>
          <p:cNvPr id="36" name="Shape 29"/>
          <p:cNvSpPr/>
          <p:nvPr/>
        </p:nvSpPr>
        <p:spPr>
          <a:xfrm>
            <a:off x="457200" y="5829300"/>
            <a:ext cx="11277295" cy="1143000"/>
          </a:xfrm>
          <a:prstGeom prst="rect">
            <a:avLst/>
          </a:prstGeom>
          <a:solidFill>
            <a:srgbClr val="FFFFFF">
              <a:alpha val="5000"/>
            </a:srgbClr>
          </a:solidFill>
          <a:ln/>
        </p:spPr>
      </p:sp>
      <p:sp>
        <p:nvSpPr>
          <p:cNvPr id="37" name="Shape 30"/>
          <p:cNvSpPr/>
          <p:nvPr/>
        </p:nvSpPr>
        <p:spPr>
          <a:xfrm>
            <a:off x="457200" y="5829300"/>
            <a:ext cx="47549" cy="1143000"/>
          </a:xfrm>
          <a:prstGeom prst="rect">
            <a:avLst/>
          </a:prstGeom>
          <a:solidFill>
            <a:srgbClr val="FFD700"/>
          </a:solidFill>
          <a:ln/>
        </p:spPr>
      </p:sp>
      <p:pic>
        <p:nvPicPr>
          <p:cNvPr id="38" name="Image 5" descr="preencoded.png"/>
          <p:cNvPicPr>
            <a:picLocks noChangeAspect="1"/>
          </p:cNvPicPr>
          <p:nvPr/>
        </p:nvPicPr>
        <p:blipFill>
          <a:blip r:embed="rId8"/>
          <a:srcRect/>
          <a:stretch/>
        </p:blipFill>
        <p:spPr>
          <a:xfrm>
            <a:off x="657454" y="6019495"/>
            <a:ext cx="228600" cy="228600"/>
          </a:xfrm>
          <a:prstGeom prst="rect">
            <a:avLst/>
          </a:prstGeom>
        </p:spPr>
      </p:pic>
      <p:sp>
        <p:nvSpPr>
          <p:cNvPr id="39" name="Text 31"/>
          <p:cNvSpPr txBox="1"/>
          <p:nvPr/>
        </p:nvSpPr>
        <p:spPr>
          <a:xfrm>
            <a:off x="1000354" y="5982005"/>
            <a:ext cx="5077663"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Projected growth: 500,000+ calls/month nationally</a:t>
            </a:r>
            <a:endParaRPr lang="en-US" sz="1500" dirty="0"/>
          </a:p>
        </p:txBody>
      </p:sp>
      <p:sp>
        <p:nvSpPr>
          <p:cNvPr id="40" name="Text 32"/>
          <p:cNvSpPr txBox="1"/>
          <p:nvPr/>
        </p:nvSpPr>
        <p:spPr>
          <a:xfrm>
            <a:off x="1000354" y="6248095"/>
            <a:ext cx="3934663" cy="219456"/>
          </a:xfrm>
          <a:prstGeom prst="rect">
            <a:avLst/>
          </a:prstGeom>
          <a:noFill/>
          <a:ln/>
        </p:spPr>
        <p:txBody>
          <a:bodyPr wrap="square" lIns="0" tIns="0" rIns="0" bIns="0" rtlCol="0" anchor="ctr"/>
          <a:lstStyle/>
          <a:p>
            <a:pPr marL="0" indent="0" algn="l">
              <a:buNone/>
            </a:pPr>
            <a:r>
              <a:rPr lang="en-US" sz="1200" dirty="0">
                <a:solidFill>
                  <a:srgbClr val="D1D5DB"/>
                </a:solidFill>
                <a:latin typeface="Poppins" pitchFamily="34" charset="0"/>
                <a:ea typeface="Poppins" pitchFamily="34" charset="-122"/>
                <a:cs typeface="Poppins" pitchFamily="34" charset="-120"/>
              </a:rPr>
              <a:t>Roll-out phases: Jakarta → Top 5 cities → National</a:t>
            </a:r>
            <a:endParaRPr lang="en-US" sz="1200" dirty="0"/>
          </a:p>
        </p:txBody>
      </p:sp>
      <p:sp>
        <p:nvSpPr>
          <p:cNvPr id="41" name="Shape 33"/>
          <p:cNvSpPr/>
          <p:nvPr/>
        </p:nvSpPr>
        <p:spPr>
          <a:xfrm>
            <a:off x="1000354" y="6590995"/>
            <a:ext cx="2438705" cy="152705"/>
          </a:xfrm>
          <a:prstGeom prst="roundRect">
            <a:avLst>
              <a:gd name="adj" fmla="val 598802"/>
            </a:avLst>
          </a:prstGeom>
          <a:solidFill>
            <a:srgbClr val="374151"/>
          </a:solidFill>
          <a:ln/>
        </p:spPr>
      </p:sp>
      <p:sp>
        <p:nvSpPr>
          <p:cNvPr id="42" name="Text 34"/>
          <p:cNvSpPr txBox="1"/>
          <p:nvPr/>
        </p:nvSpPr>
        <p:spPr>
          <a:xfrm>
            <a:off x="3514954" y="6553505"/>
            <a:ext cx="1657807"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75% margin at scale</a:t>
            </a:r>
            <a:endParaRPr lang="en-US" sz="1200" dirty="0"/>
          </a:p>
        </p:txBody>
      </p:sp>
      <p:sp>
        <p:nvSpPr>
          <p:cNvPr id="43" name="Shape 35"/>
          <p:cNvSpPr/>
          <p:nvPr/>
        </p:nvSpPr>
        <p:spPr>
          <a:xfrm>
            <a:off x="457200" y="7353605"/>
            <a:ext cx="11277295" cy="590702"/>
          </a:xfrm>
          <a:prstGeom prst="roundRect">
            <a:avLst>
              <a:gd name="adj" fmla="val 9987"/>
            </a:avLst>
          </a:prstGeom>
          <a:solidFill>
            <a:srgbClr val="1D4ED8">
              <a:alpha val="30000"/>
            </a:srgbClr>
          </a:solidFill>
          <a:ln/>
        </p:spPr>
      </p:sp>
      <p:pic>
        <p:nvPicPr>
          <p:cNvPr id="44" name="Image 6" descr="preencoded.png"/>
          <p:cNvPicPr>
            <a:picLocks noChangeAspect="1"/>
          </p:cNvPicPr>
          <p:nvPr/>
        </p:nvPicPr>
        <p:blipFill>
          <a:blip r:embed="rId9"/>
          <a:srcRect l="-266" r="-266"/>
          <a:stretch/>
        </p:blipFill>
        <p:spPr>
          <a:xfrm>
            <a:off x="609905" y="7505395"/>
            <a:ext cx="323698" cy="286207"/>
          </a:xfrm>
          <a:prstGeom prst="rect">
            <a:avLst/>
          </a:prstGeom>
        </p:spPr>
      </p:pic>
      <p:sp>
        <p:nvSpPr>
          <p:cNvPr id="45" name="Text 36"/>
          <p:cNvSpPr txBox="1"/>
          <p:nvPr/>
        </p:nvSpPr>
        <p:spPr>
          <a:xfrm>
            <a:off x="1086307" y="7515454"/>
            <a:ext cx="5649163" cy="267005"/>
          </a:xfrm>
          <a:prstGeom prst="rect">
            <a:avLst/>
          </a:prstGeom>
          <a:noFill/>
          <a:ln/>
        </p:spPr>
        <p:txBody>
          <a:bodyPr wrap="square" lIns="0" tIns="0" rIns="0" bIns="0" rtlCol="0" anchor="ctr"/>
          <a:lstStyle/>
          <a:p>
            <a:pPr marL="0" indent="0" algn="l">
              <a:buNone/>
            </a:pPr>
            <a:r>
              <a:rPr lang="en-US" sz="1500" dirty="0">
                <a:solidFill>
                  <a:srgbClr val="FFFFFF"/>
                </a:solidFill>
                <a:latin typeface="Poppins" pitchFamily="34" charset="0"/>
                <a:ea typeface="Poppins" pitchFamily="34" charset="-122"/>
                <a:cs typeface="Poppins" pitchFamily="34" charset="-120"/>
              </a:rPr>
              <a:t>1,000%+ Social Return on Investment - Sustainable Impact</a:t>
            </a:r>
            <a:endParaRPr lang="en-US" sz="1500" dirty="0"/>
          </a:p>
        </p:txBody>
      </p:sp>
      <p:sp>
        <p:nvSpPr>
          <p:cNvPr id="46" name="Shape 37"/>
          <p:cNvSpPr/>
          <p:nvPr/>
        </p:nvSpPr>
        <p:spPr>
          <a:xfrm>
            <a:off x="0" y="8324698"/>
            <a:ext cx="12191695" cy="75895"/>
          </a:xfrm>
          <a:prstGeom prst="rect">
            <a:avLst/>
          </a:prstGeom>
          <a:solidFill>
            <a:srgbClr val="3B82F6"/>
          </a:solidFill>
          <a:ln/>
        </p:spPr>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2191695" cy="7086600"/>
          </a:xfrm>
          <a:prstGeom prst="rect">
            <a:avLst/>
          </a:prstGeom>
          <a:solidFill>
            <a:srgbClr val="0A1128"/>
          </a:solidFill>
          <a:ln/>
        </p:spPr>
      </p:sp>
      <p:sp>
        <p:nvSpPr>
          <p:cNvPr id="3" name="Shape 1"/>
          <p:cNvSpPr/>
          <p:nvPr/>
        </p:nvSpPr>
        <p:spPr>
          <a:xfrm>
            <a:off x="0" y="0"/>
            <a:ext cx="12191695" cy="7086600"/>
          </a:xfrm>
          <a:prstGeom prst="rect">
            <a:avLst/>
          </a:prstGeom>
          <a:solidFill>
            <a:srgbClr val="0A1128"/>
          </a:solidFill>
          <a:ln/>
        </p:spPr>
      </p:sp>
      <p:sp>
        <p:nvSpPr>
          <p:cNvPr id="4" name="Shape 2"/>
          <p:cNvSpPr/>
          <p:nvPr/>
        </p:nvSpPr>
        <p:spPr>
          <a:xfrm>
            <a:off x="0" y="0"/>
            <a:ext cx="12191695" cy="75895"/>
          </a:xfrm>
          <a:prstGeom prst="rect">
            <a:avLst/>
          </a:prstGeom>
          <a:solidFill>
            <a:srgbClr val="DC2626"/>
          </a:solidFill>
          <a:ln/>
        </p:spPr>
      </p:sp>
      <p:sp>
        <p:nvSpPr>
          <p:cNvPr id="5" name="Text 3"/>
          <p:cNvSpPr txBox="1"/>
          <p:nvPr/>
        </p:nvSpPr>
        <p:spPr>
          <a:xfrm>
            <a:off x="457200" y="409651"/>
            <a:ext cx="6039612" cy="553212"/>
          </a:xfrm>
          <a:prstGeom prst="rect">
            <a:avLst/>
          </a:prstGeom>
          <a:noFill/>
          <a:ln/>
        </p:spPr>
        <p:txBody>
          <a:bodyPr wrap="square" lIns="0" tIns="0" rIns="0" bIns="0" rtlCol="0" anchor="ctr"/>
          <a:lstStyle/>
          <a:p>
            <a:pPr marL="0" indent="0" algn="l">
              <a:buNone/>
            </a:pPr>
            <a:r>
              <a:rPr lang="en-US" sz="3600" b="1" dirty="0">
                <a:solidFill>
                  <a:srgbClr val="DC143C"/>
                </a:solidFill>
                <a:latin typeface="Montserrat" pitchFamily="34" charset="0"/>
                <a:ea typeface="Montserrat" pitchFamily="34" charset="-122"/>
                <a:cs typeface="Montserrat" pitchFamily="34" charset="-120"/>
              </a:rPr>
              <a:t>Competitive Advantage</a:t>
            </a:r>
            <a:endParaRPr lang="en-US" sz="3600" dirty="0"/>
          </a:p>
        </p:txBody>
      </p:sp>
      <p:sp>
        <p:nvSpPr>
          <p:cNvPr id="6" name="Shape 4"/>
          <p:cNvSpPr/>
          <p:nvPr/>
        </p:nvSpPr>
        <p:spPr>
          <a:xfrm>
            <a:off x="457200" y="1067105"/>
            <a:ext cx="1218895" cy="38405"/>
          </a:xfrm>
          <a:prstGeom prst="rect">
            <a:avLst/>
          </a:prstGeom>
          <a:solidFill>
            <a:srgbClr val="DC2626"/>
          </a:solidFill>
          <a:ln/>
        </p:spPr>
      </p:sp>
      <p:sp>
        <p:nvSpPr>
          <p:cNvPr id="7" name="Shape 5"/>
          <p:cNvSpPr/>
          <p:nvPr/>
        </p:nvSpPr>
        <p:spPr>
          <a:xfrm>
            <a:off x="457200" y="1485900"/>
            <a:ext cx="2819095" cy="390449"/>
          </a:xfrm>
          <a:prstGeom prst="rect">
            <a:avLst/>
          </a:prstGeom>
          <a:solidFill>
            <a:srgbClr val="FFFFFF">
              <a:alpha val="5000"/>
            </a:srgbClr>
          </a:solidFill>
          <a:ln/>
        </p:spPr>
      </p:sp>
      <p:sp>
        <p:nvSpPr>
          <p:cNvPr id="8" name="Shape 6"/>
          <p:cNvSpPr/>
          <p:nvPr/>
        </p:nvSpPr>
        <p:spPr>
          <a:xfrm>
            <a:off x="457200" y="1857146"/>
            <a:ext cx="2819095" cy="19202"/>
          </a:xfrm>
          <a:prstGeom prst="rect">
            <a:avLst/>
          </a:prstGeom>
          <a:solidFill>
            <a:srgbClr val="DC143C"/>
          </a:solidFill>
          <a:ln/>
        </p:spPr>
      </p:sp>
      <p:sp>
        <p:nvSpPr>
          <p:cNvPr id="9" name="Shape 7"/>
          <p:cNvSpPr/>
          <p:nvPr/>
        </p:nvSpPr>
        <p:spPr>
          <a:xfrm>
            <a:off x="3276295" y="1485900"/>
            <a:ext cx="2819095" cy="390449"/>
          </a:xfrm>
          <a:prstGeom prst="rect">
            <a:avLst/>
          </a:prstGeom>
          <a:solidFill>
            <a:srgbClr val="FFFFFF">
              <a:alpha val="5000"/>
            </a:srgbClr>
          </a:solidFill>
          <a:ln/>
        </p:spPr>
      </p:sp>
      <p:sp>
        <p:nvSpPr>
          <p:cNvPr id="10" name="Shape 8"/>
          <p:cNvSpPr/>
          <p:nvPr/>
        </p:nvSpPr>
        <p:spPr>
          <a:xfrm>
            <a:off x="3276295" y="1857146"/>
            <a:ext cx="2819095" cy="19202"/>
          </a:xfrm>
          <a:prstGeom prst="rect">
            <a:avLst/>
          </a:prstGeom>
          <a:solidFill>
            <a:srgbClr val="DC143C"/>
          </a:solidFill>
          <a:ln/>
        </p:spPr>
      </p:sp>
      <p:sp>
        <p:nvSpPr>
          <p:cNvPr id="11" name="Text 9"/>
          <p:cNvSpPr txBox="1"/>
          <p:nvPr/>
        </p:nvSpPr>
        <p:spPr>
          <a:xfrm>
            <a:off x="3390595" y="1561795"/>
            <a:ext cx="1124712" cy="219456"/>
          </a:xfrm>
          <a:prstGeom prst="rect">
            <a:avLst/>
          </a:prstGeom>
          <a:noFill/>
          <a:ln/>
        </p:spPr>
        <p:txBody>
          <a:bodyPr wrap="square" lIns="0" tIns="0" rIns="0" bIns="0" rtlCol="0" anchor="ctr"/>
          <a:lstStyle/>
          <a:p>
            <a:pPr marL="0" indent="0" algn="l">
              <a:buNone/>
            </a:pPr>
            <a:r>
              <a:rPr lang="en-US" sz="1200" b="1" dirty="0">
                <a:solidFill>
                  <a:srgbClr val="FFFFFF"/>
                </a:solidFill>
                <a:latin typeface="Poppins" pitchFamily="34" charset="0"/>
                <a:ea typeface="Poppins" pitchFamily="34" charset="-122"/>
                <a:cs typeface="Poppins" pitchFamily="34" charset="-120"/>
              </a:rPr>
              <a:t>HeartCare AI</a:t>
            </a:r>
            <a:endParaRPr lang="en-US" sz="1200" dirty="0"/>
          </a:p>
        </p:txBody>
      </p:sp>
      <p:sp>
        <p:nvSpPr>
          <p:cNvPr id="12" name="Shape 10"/>
          <p:cNvSpPr/>
          <p:nvPr/>
        </p:nvSpPr>
        <p:spPr>
          <a:xfrm>
            <a:off x="6096305" y="1485900"/>
            <a:ext cx="2819095" cy="390449"/>
          </a:xfrm>
          <a:prstGeom prst="rect">
            <a:avLst/>
          </a:prstGeom>
          <a:solidFill>
            <a:srgbClr val="FFFFFF">
              <a:alpha val="5000"/>
            </a:srgbClr>
          </a:solidFill>
          <a:ln/>
        </p:spPr>
      </p:sp>
      <p:sp>
        <p:nvSpPr>
          <p:cNvPr id="13" name="Shape 11"/>
          <p:cNvSpPr/>
          <p:nvPr/>
        </p:nvSpPr>
        <p:spPr>
          <a:xfrm>
            <a:off x="6096305" y="1857146"/>
            <a:ext cx="2819095" cy="19202"/>
          </a:xfrm>
          <a:prstGeom prst="rect">
            <a:avLst/>
          </a:prstGeom>
          <a:solidFill>
            <a:srgbClr val="DC143C"/>
          </a:solidFill>
          <a:ln/>
        </p:spPr>
      </p:sp>
      <p:sp>
        <p:nvSpPr>
          <p:cNvPr id="14" name="Text 12"/>
          <p:cNvSpPr txBox="1"/>
          <p:nvPr/>
        </p:nvSpPr>
        <p:spPr>
          <a:xfrm>
            <a:off x="6210605" y="1561795"/>
            <a:ext cx="1972361" cy="219456"/>
          </a:xfrm>
          <a:prstGeom prst="rect">
            <a:avLst/>
          </a:prstGeom>
          <a:noFill/>
          <a:ln/>
        </p:spPr>
        <p:txBody>
          <a:bodyPr wrap="square" lIns="0" tIns="0" rIns="0" bIns="0" rtlCol="0" anchor="ctr"/>
          <a:lstStyle/>
          <a:p>
            <a:pPr marL="0" indent="0" algn="l">
              <a:buNone/>
            </a:pPr>
            <a:r>
              <a:rPr lang="en-US" sz="1200" b="1" dirty="0">
                <a:solidFill>
                  <a:srgbClr val="FFFFFF"/>
                </a:solidFill>
                <a:latin typeface="Poppins" pitchFamily="34" charset="0"/>
                <a:ea typeface="Poppins" pitchFamily="34" charset="-122"/>
                <a:cs typeface="Poppins" pitchFamily="34" charset="-120"/>
              </a:rPr>
              <a:t>Traditional Call Centers</a:t>
            </a:r>
            <a:endParaRPr lang="en-US" sz="1200" dirty="0"/>
          </a:p>
        </p:txBody>
      </p:sp>
      <p:sp>
        <p:nvSpPr>
          <p:cNvPr id="15" name="Shape 13"/>
          <p:cNvSpPr/>
          <p:nvPr/>
        </p:nvSpPr>
        <p:spPr>
          <a:xfrm>
            <a:off x="8915400" y="1485900"/>
            <a:ext cx="2819095" cy="390449"/>
          </a:xfrm>
          <a:prstGeom prst="rect">
            <a:avLst/>
          </a:prstGeom>
          <a:solidFill>
            <a:srgbClr val="FFFFFF">
              <a:alpha val="5000"/>
            </a:srgbClr>
          </a:solidFill>
          <a:ln/>
        </p:spPr>
      </p:sp>
      <p:sp>
        <p:nvSpPr>
          <p:cNvPr id="16" name="Shape 14"/>
          <p:cNvSpPr/>
          <p:nvPr/>
        </p:nvSpPr>
        <p:spPr>
          <a:xfrm>
            <a:off x="8915400" y="1857146"/>
            <a:ext cx="2819095" cy="19202"/>
          </a:xfrm>
          <a:prstGeom prst="rect">
            <a:avLst/>
          </a:prstGeom>
          <a:solidFill>
            <a:srgbClr val="DC143C"/>
          </a:solidFill>
          <a:ln/>
        </p:spPr>
      </p:sp>
      <p:sp>
        <p:nvSpPr>
          <p:cNvPr id="17" name="Text 15"/>
          <p:cNvSpPr txBox="1"/>
          <p:nvPr/>
        </p:nvSpPr>
        <p:spPr>
          <a:xfrm>
            <a:off x="9029700" y="1561795"/>
            <a:ext cx="1619402" cy="219456"/>
          </a:xfrm>
          <a:prstGeom prst="rect">
            <a:avLst/>
          </a:prstGeom>
          <a:noFill/>
          <a:ln/>
        </p:spPr>
        <p:txBody>
          <a:bodyPr wrap="square" lIns="0" tIns="0" rIns="0" bIns="0" rtlCol="0" anchor="ctr"/>
          <a:lstStyle/>
          <a:p>
            <a:pPr marL="0" indent="0" algn="l">
              <a:buNone/>
            </a:pPr>
            <a:r>
              <a:rPr lang="en-US" sz="1200" b="1" dirty="0">
                <a:solidFill>
                  <a:srgbClr val="FFFFFF"/>
                </a:solidFill>
                <a:latin typeface="Poppins" pitchFamily="34" charset="0"/>
                <a:ea typeface="Poppins" pitchFamily="34" charset="-122"/>
                <a:cs typeface="Poppins" pitchFamily="34" charset="-120"/>
              </a:rPr>
              <a:t>Telemedicine Apps</a:t>
            </a:r>
            <a:endParaRPr lang="en-US" sz="1200" dirty="0"/>
          </a:p>
        </p:txBody>
      </p:sp>
      <p:sp>
        <p:nvSpPr>
          <p:cNvPr id="18" name="Shape 16"/>
          <p:cNvSpPr/>
          <p:nvPr/>
        </p:nvSpPr>
        <p:spPr>
          <a:xfrm>
            <a:off x="457200" y="2343607"/>
            <a:ext cx="2819095" cy="9144"/>
          </a:xfrm>
          <a:prstGeom prst="rect">
            <a:avLst/>
          </a:prstGeom>
          <a:solidFill>
            <a:srgbClr val="FFFFFF">
              <a:alpha val="10000"/>
            </a:srgbClr>
          </a:solidFill>
          <a:ln/>
        </p:spPr>
      </p:sp>
      <p:pic>
        <p:nvPicPr>
          <p:cNvPr id="19" name="Image 0" descr="preencoded.png"/>
          <p:cNvPicPr>
            <a:picLocks noChangeAspect="1"/>
          </p:cNvPicPr>
          <p:nvPr/>
        </p:nvPicPr>
        <p:blipFill>
          <a:blip r:embed="rId3"/>
          <a:srcRect/>
          <a:stretch/>
        </p:blipFill>
        <p:spPr>
          <a:xfrm>
            <a:off x="571500" y="2029054"/>
            <a:ext cx="152705" cy="152705"/>
          </a:xfrm>
          <a:prstGeom prst="rect">
            <a:avLst/>
          </a:prstGeom>
        </p:spPr>
      </p:pic>
      <p:sp>
        <p:nvSpPr>
          <p:cNvPr id="20" name="Shape 17"/>
          <p:cNvSpPr/>
          <p:nvPr/>
        </p:nvSpPr>
        <p:spPr>
          <a:xfrm>
            <a:off x="6096305" y="2343607"/>
            <a:ext cx="2819095" cy="9144"/>
          </a:xfrm>
          <a:prstGeom prst="rect">
            <a:avLst/>
          </a:prstGeom>
          <a:solidFill>
            <a:srgbClr val="FFFFFF">
              <a:alpha val="10000"/>
            </a:srgbClr>
          </a:solidFill>
          <a:ln/>
        </p:spPr>
      </p:sp>
      <p:sp>
        <p:nvSpPr>
          <p:cNvPr id="21" name="Shape 18"/>
          <p:cNvSpPr/>
          <p:nvPr/>
        </p:nvSpPr>
        <p:spPr>
          <a:xfrm>
            <a:off x="8915400" y="2343607"/>
            <a:ext cx="2819095" cy="9144"/>
          </a:xfrm>
          <a:prstGeom prst="rect">
            <a:avLst/>
          </a:prstGeom>
          <a:solidFill>
            <a:srgbClr val="FFFFFF">
              <a:alpha val="10000"/>
            </a:srgbClr>
          </a:solidFill>
          <a:ln/>
        </p:spPr>
      </p:sp>
      <p:sp>
        <p:nvSpPr>
          <p:cNvPr id="22" name="Shape 19"/>
          <p:cNvSpPr/>
          <p:nvPr/>
        </p:nvSpPr>
        <p:spPr>
          <a:xfrm>
            <a:off x="457200" y="2805379"/>
            <a:ext cx="2819095" cy="9144"/>
          </a:xfrm>
          <a:prstGeom prst="rect">
            <a:avLst/>
          </a:prstGeom>
          <a:solidFill>
            <a:srgbClr val="FFFFFF">
              <a:alpha val="10000"/>
            </a:srgbClr>
          </a:solidFill>
          <a:ln/>
        </p:spPr>
      </p:sp>
      <p:sp>
        <p:nvSpPr>
          <p:cNvPr id="23" name="Shape 20"/>
          <p:cNvSpPr/>
          <p:nvPr/>
        </p:nvSpPr>
        <p:spPr>
          <a:xfrm>
            <a:off x="6096305" y="2805379"/>
            <a:ext cx="2819095" cy="9144"/>
          </a:xfrm>
          <a:prstGeom prst="rect">
            <a:avLst/>
          </a:prstGeom>
          <a:solidFill>
            <a:srgbClr val="FFFFFF">
              <a:alpha val="10000"/>
            </a:srgbClr>
          </a:solidFill>
          <a:ln/>
        </p:spPr>
      </p:sp>
      <p:sp>
        <p:nvSpPr>
          <p:cNvPr id="24" name="Shape 21"/>
          <p:cNvSpPr/>
          <p:nvPr/>
        </p:nvSpPr>
        <p:spPr>
          <a:xfrm>
            <a:off x="8915400" y="2805379"/>
            <a:ext cx="2819095" cy="9144"/>
          </a:xfrm>
          <a:prstGeom prst="rect">
            <a:avLst/>
          </a:prstGeom>
          <a:solidFill>
            <a:srgbClr val="FFFFFF">
              <a:alpha val="10000"/>
            </a:srgbClr>
          </a:solidFill>
          <a:ln/>
        </p:spPr>
      </p:sp>
      <p:sp>
        <p:nvSpPr>
          <p:cNvPr id="25" name="Shape 22"/>
          <p:cNvSpPr/>
          <p:nvPr/>
        </p:nvSpPr>
        <p:spPr>
          <a:xfrm>
            <a:off x="457200" y="3271723"/>
            <a:ext cx="2819095" cy="9144"/>
          </a:xfrm>
          <a:prstGeom prst="rect">
            <a:avLst/>
          </a:prstGeom>
          <a:solidFill>
            <a:srgbClr val="FFFFFF">
              <a:alpha val="10000"/>
            </a:srgbClr>
          </a:solidFill>
          <a:ln/>
        </p:spPr>
      </p:sp>
      <p:sp>
        <p:nvSpPr>
          <p:cNvPr id="26" name="Text 23"/>
          <p:cNvSpPr txBox="1"/>
          <p:nvPr/>
        </p:nvSpPr>
        <p:spPr>
          <a:xfrm>
            <a:off x="800100" y="2000707"/>
            <a:ext cx="1267358"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Response Time</a:t>
            </a:r>
            <a:endParaRPr lang="en-US" sz="1200" dirty="0"/>
          </a:p>
        </p:txBody>
      </p:sp>
      <p:sp>
        <p:nvSpPr>
          <p:cNvPr id="27" name="Text 24"/>
          <p:cNvSpPr txBox="1"/>
          <p:nvPr/>
        </p:nvSpPr>
        <p:spPr>
          <a:xfrm>
            <a:off x="6210605" y="2000707"/>
            <a:ext cx="1105510"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5-15 minutes</a:t>
            </a:r>
            <a:endParaRPr lang="en-US" sz="1200" dirty="0"/>
          </a:p>
        </p:txBody>
      </p:sp>
      <p:sp>
        <p:nvSpPr>
          <p:cNvPr id="28" name="Text 25"/>
          <p:cNvSpPr txBox="1"/>
          <p:nvPr/>
        </p:nvSpPr>
        <p:spPr>
          <a:xfrm>
            <a:off x="9029700" y="2000707"/>
            <a:ext cx="1191463"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10-30 minutes</a:t>
            </a:r>
            <a:endParaRPr lang="en-US" sz="1200" dirty="0"/>
          </a:p>
        </p:txBody>
      </p:sp>
      <p:sp>
        <p:nvSpPr>
          <p:cNvPr id="29" name="Text 26"/>
          <p:cNvSpPr txBox="1"/>
          <p:nvPr/>
        </p:nvSpPr>
        <p:spPr>
          <a:xfrm>
            <a:off x="780898" y="2467051"/>
            <a:ext cx="943661"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Availability</a:t>
            </a:r>
            <a:endParaRPr lang="en-US" sz="1200" dirty="0"/>
          </a:p>
        </p:txBody>
      </p:sp>
      <p:sp>
        <p:nvSpPr>
          <p:cNvPr id="30" name="Text 27"/>
          <p:cNvSpPr txBox="1"/>
          <p:nvPr/>
        </p:nvSpPr>
        <p:spPr>
          <a:xfrm>
            <a:off x="819302" y="2933395"/>
            <a:ext cx="1086307"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Cost Per Call</a:t>
            </a:r>
            <a:endParaRPr lang="en-US" sz="1200" dirty="0"/>
          </a:p>
        </p:txBody>
      </p:sp>
      <p:sp>
        <p:nvSpPr>
          <p:cNvPr id="31" name="Shape 28"/>
          <p:cNvSpPr/>
          <p:nvPr/>
        </p:nvSpPr>
        <p:spPr>
          <a:xfrm>
            <a:off x="3276295" y="1876349"/>
            <a:ext cx="2819095" cy="476402"/>
          </a:xfrm>
          <a:prstGeom prst="rect">
            <a:avLst/>
          </a:prstGeom>
          <a:solidFill>
            <a:srgbClr val="10B981">
              <a:alpha val="10000"/>
            </a:srgbClr>
          </a:solidFill>
          <a:ln/>
        </p:spPr>
      </p:sp>
      <p:sp>
        <p:nvSpPr>
          <p:cNvPr id="32" name="Shape 29"/>
          <p:cNvSpPr/>
          <p:nvPr/>
        </p:nvSpPr>
        <p:spPr>
          <a:xfrm>
            <a:off x="3276295" y="2343607"/>
            <a:ext cx="2819095" cy="9144"/>
          </a:xfrm>
          <a:prstGeom prst="rect">
            <a:avLst/>
          </a:prstGeom>
          <a:solidFill>
            <a:srgbClr val="FFFFFF">
              <a:alpha val="10000"/>
            </a:srgbClr>
          </a:solidFill>
          <a:ln/>
        </p:spPr>
      </p:sp>
      <p:sp>
        <p:nvSpPr>
          <p:cNvPr id="33" name="Shape 30"/>
          <p:cNvSpPr/>
          <p:nvPr/>
        </p:nvSpPr>
        <p:spPr>
          <a:xfrm>
            <a:off x="3276295" y="2348179"/>
            <a:ext cx="2819095" cy="466344"/>
          </a:xfrm>
          <a:prstGeom prst="rect">
            <a:avLst/>
          </a:prstGeom>
          <a:solidFill>
            <a:srgbClr val="10B981">
              <a:alpha val="10000"/>
            </a:srgbClr>
          </a:solidFill>
          <a:ln/>
        </p:spPr>
      </p:sp>
      <p:sp>
        <p:nvSpPr>
          <p:cNvPr id="34" name="Shape 31"/>
          <p:cNvSpPr/>
          <p:nvPr/>
        </p:nvSpPr>
        <p:spPr>
          <a:xfrm>
            <a:off x="3276295" y="2805379"/>
            <a:ext cx="2819095" cy="9144"/>
          </a:xfrm>
          <a:prstGeom prst="rect">
            <a:avLst/>
          </a:prstGeom>
          <a:solidFill>
            <a:srgbClr val="FFFFFF">
              <a:alpha val="10000"/>
            </a:srgbClr>
          </a:solidFill>
          <a:ln/>
        </p:spPr>
      </p:sp>
      <p:sp>
        <p:nvSpPr>
          <p:cNvPr id="35" name="Text 32"/>
          <p:cNvSpPr txBox="1"/>
          <p:nvPr/>
        </p:nvSpPr>
        <p:spPr>
          <a:xfrm>
            <a:off x="3390595" y="2000707"/>
            <a:ext cx="896112"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0 seconds</a:t>
            </a:r>
            <a:endParaRPr lang="en-US" sz="1200" dirty="0"/>
          </a:p>
        </p:txBody>
      </p:sp>
      <p:pic>
        <p:nvPicPr>
          <p:cNvPr id="36" name="Image 1" descr="preencoded.png"/>
          <p:cNvPicPr>
            <a:picLocks noChangeAspect="1"/>
          </p:cNvPicPr>
          <p:nvPr/>
        </p:nvPicPr>
        <p:blipFill>
          <a:blip r:embed="rId4"/>
          <a:srcRect t="-43" b="-43"/>
          <a:stretch/>
        </p:blipFill>
        <p:spPr>
          <a:xfrm>
            <a:off x="571500" y="2495398"/>
            <a:ext cx="133502" cy="152705"/>
          </a:xfrm>
          <a:prstGeom prst="rect">
            <a:avLst/>
          </a:prstGeom>
        </p:spPr>
      </p:pic>
      <p:sp>
        <p:nvSpPr>
          <p:cNvPr id="37" name="Text 33"/>
          <p:cNvSpPr txBox="1"/>
          <p:nvPr/>
        </p:nvSpPr>
        <p:spPr>
          <a:xfrm>
            <a:off x="6210605" y="2467051"/>
            <a:ext cx="905256"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8-12 hours</a:t>
            </a:r>
            <a:endParaRPr lang="en-US" sz="1200" dirty="0"/>
          </a:p>
        </p:txBody>
      </p:sp>
      <p:sp>
        <p:nvSpPr>
          <p:cNvPr id="38" name="Text 34"/>
          <p:cNvSpPr txBox="1"/>
          <p:nvPr/>
        </p:nvSpPr>
        <p:spPr>
          <a:xfrm>
            <a:off x="9029700" y="2467051"/>
            <a:ext cx="762610"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Variable</a:t>
            </a:r>
            <a:endParaRPr lang="en-US" sz="1200" dirty="0"/>
          </a:p>
        </p:txBody>
      </p:sp>
      <p:sp>
        <p:nvSpPr>
          <p:cNvPr id="39" name="Text 35"/>
          <p:cNvSpPr txBox="1"/>
          <p:nvPr/>
        </p:nvSpPr>
        <p:spPr>
          <a:xfrm>
            <a:off x="3390595" y="2467051"/>
            <a:ext cx="1420063"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24/7 - Always On</a:t>
            </a:r>
            <a:endParaRPr lang="en-US" sz="1200" dirty="0"/>
          </a:p>
        </p:txBody>
      </p:sp>
      <p:pic>
        <p:nvPicPr>
          <p:cNvPr id="40" name="Image 2" descr="preencoded.png"/>
          <p:cNvPicPr>
            <a:picLocks noChangeAspect="1"/>
          </p:cNvPicPr>
          <p:nvPr/>
        </p:nvPicPr>
        <p:blipFill>
          <a:blip r:embed="rId5"/>
          <a:srcRect l="-33" r="-33"/>
          <a:stretch/>
        </p:blipFill>
        <p:spPr>
          <a:xfrm>
            <a:off x="571500" y="2962656"/>
            <a:ext cx="171907" cy="152705"/>
          </a:xfrm>
          <a:prstGeom prst="rect">
            <a:avLst/>
          </a:prstGeom>
        </p:spPr>
      </p:pic>
      <p:sp>
        <p:nvSpPr>
          <p:cNvPr id="41" name="Shape 36"/>
          <p:cNvSpPr/>
          <p:nvPr/>
        </p:nvSpPr>
        <p:spPr>
          <a:xfrm>
            <a:off x="6096305" y="3271723"/>
            <a:ext cx="2819095" cy="9144"/>
          </a:xfrm>
          <a:prstGeom prst="rect">
            <a:avLst/>
          </a:prstGeom>
          <a:solidFill>
            <a:srgbClr val="FFFFFF">
              <a:alpha val="10000"/>
            </a:srgbClr>
          </a:solidFill>
          <a:ln/>
        </p:spPr>
      </p:sp>
      <p:sp>
        <p:nvSpPr>
          <p:cNvPr id="42" name="Shape 37"/>
          <p:cNvSpPr/>
          <p:nvPr/>
        </p:nvSpPr>
        <p:spPr>
          <a:xfrm>
            <a:off x="8915400" y="3271723"/>
            <a:ext cx="2819095" cy="9144"/>
          </a:xfrm>
          <a:prstGeom prst="rect">
            <a:avLst/>
          </a:prstGeom>
          <a:solidFill>
            <a:srgbClr val="FFFFFF">
              <a:alpha val="10000"/>
            </a:srgbClr>
          </a:solidFill>
          <a:ln/>
        </p:spPr>
      </p:sp>
      <p:sp>
        <p:nvSpPr>
          <p:cNvPr id="43" name="Shape 38"/>
          <p:cNvSpPr/>
          <p:nvPr/>
        </p:nvSpPr>
        <p:spPr>
          <a:xfrm>
            <a:off x="457200" y="3738982"/>
            <a:ext cx="2819095" cy="9144"/>
          </a:xfrm>
          <a:prstGeom prst="rect">
            <a:avLst/>
          </a:prstGeom>
          <a:solidFill>
            <a:srgbClr val="FFFFFF">
              <a:alpha val="10000"/>
            </a:srgbClr>
          </a:solidFill>
          <a:ln/>
        </p:spPr>
      </p:sp>
      <p:sp>
        <p:nvSpPr>
          <p:cNvPr id="44" name="Shape 39"/>
          <p:cNvSpPr/>
          <p:nvPr/>
        </p:nvSpPr>
        <p:spPr>
          <a:xfrm>
            <a:off x="6096305" y="3738982"/>
            <a:ext cx="2819095" cy="9144"/>
          </a:xfrm>
          <a:prstGeom prst="rect">
            <a:avLst/>
          </a:prstGeom>
          <a:solidFill>
            <a:srgbClr val="FFFFFF">
              <a:alpha val="10000"/>
            </a:srgbClr>
          </a:solidFill>
          <a:ln/>
        </p:spPr>
      </p:sp>
      <p:sp>
        <p:nvSpPr>
          <p:cNvPr id="45" name="Shape 40"/>
          <p:cNvSpPr/>
          <p:nvPr/>
        </p:nvSpPr>
        <p:spPr>
          <a:xfrm>
            <a:off x="8915400" y="3738982"/>
            <a:ext cx="2819095" cy="9144"/>
          </a:xfrm>
          <a:prstGeom prst="rect">
            <a:avLst/>
          </a:prstGeom>
          <a:solidFill>
            <a:srgbClr val="FFFFFF">
              <a:alpha val="10000"/>
            </a:srgbClr>
          </a:solidFill>
          <a:ln/>
        </p:spPr>
      </p:sp>
      <p:sp>
        <p:nvSpPr>
          <p:cNvPr id="46" name="Text 41"/>
          <p:cNvSpPr txBox="1"/>
          <p:nvPr/>
        </p:nvSpPr>
        <p:spPr>
          <a:xfrm>
            <a:off x="6210605" y="2933395"/>
            <a:ext cx="896112"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IDR 25,000</a:t>
            </a:r>
            <a:endParaRPr lang="en-US" sz="1200" dirty="0"/>
          </a:p>
        </p:txBody>
      </p:sp>
      <p:sp>
        <p:nvSpPr>
          <p:cNvPr id="47" name="Text 42"/>
          <p:cNvSpPr txBox="1"/>
          <p:nvPr/>
        </p:nvSpPr>
        <p:spPr>
          <a:xfrm>
            <a:off x="9029700" y="2933395"/>
            <a:ext cx="962863"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IDR 15,000+</a:t>
            </a:r>
            <a:endParaRPr lang="en-US" sz="1200" dirty="0"/>
          </a:p>
        </p:txBody>
      </p:sp>
      <p:sp>
        <p:nvSpPr>
          <p:cNvPr id="48" name="Text 43"/>
          <p:cNvSpPr txBox="1"/>
          <p:nvPr/>
        </p:nvSpPr>
        <p:spPr>
          <a:xfrm>
            <a:off x="6210605" y="3400654"/>
            <a:ext cx="762610"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Variable</a:t>
            </a:r>
            <a:endParaRPr lang="en-US" sz="1200" dirty="0"/>
          </a:p>
        </p:txBody>
      </p:sp>
      <p:sp>
        <p:nvSpPr>
          <p:cNvPr id="49" name="Text 44"/>
          <p:cNvSpPr txBox="1"/>
          <p:nvPr/>
        </p:nvSpPr>
        <p:spPr>
          <a:xfrm>
            <a:off x="838505" y="3866998"/>
            <a:ext cx="905256"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Scalability</a:t>
            </a:r>
            <a:endParaRPr lang="en-US" sz="1200" dirty="0"/>
          </a:p>
        </p:txBody>
      </p:sp>
      <p:sp>
        <p:nvSpPr>
          <p:cNvPr id="50" name="Text 45"/>
          <p:cNvSpPr txBox="1"/>
          <p:nvPr/>
        </p:nvSpPr>
        <p:spPr>
          <a:xfrm>
            <a:off x="6210605" y="3866998"/>
            <a:ext cx="1276502"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Limited by staff</a:t>
            </a:r>
            <a:endParaRPr lang="en-US" sz="1200" dirty="0"/>
          </a:p>
        </p:txBody>
      </p:sp>
      <p:sp>
        <p:nvSpPr>
          <p:cNvPr id="51" name="Text 46"/>
          <p:cNvSpPr txBox="1"/>
          <p:nvPr/>
        </p:nvSpPr>
        <p:spPr>
          <a:xfrm>
            <a:off x="9029700" y="3866998"/>
            <a:ext cx="1524305"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Limited by doctors</a:t>
            </a:r>
            <a:endParaRPr lang="en-US" sz="1200" dirty="0"/>
          </a:p>
        </p:txBody>
      </p:sp>
      <p:sp>
        <p:nvSpPr>
          <p:cNvPr id="52" name="Shape 47"/>
          <p:cNvSpPr/>
          <p:nvPr/>
        </p:nvSpPr>
        <p:spPr>
          <a:xfrm>
            <a:off x="3276295" y="2814523"/>
            <a:ext cx="2819095" cy="466344"/>
          </a:xfrm>
          <a:prstGeom prst="rect">
            <a:avLst/>
          </a:prstGeom>
          <a:solidFill>
            <a:srgbClr val="10B981">
              <a:alpha val="10000"/>
            </a:srgbClr>
          </a:solidFill>
          <a:ln/>
        </p:spPr>
      </p:sp>
      <p:sp>
        <p:nvSpPr>
          <p:cNvPr id="53" name="Shape 48"/>
          <p:cNvSpPr/>
          <p:nvPr/>
        </p:nvSpPr>
        <p:spPr>
          <a:xfrm>
            <a:off x="3276295" y="3271723"/>
            <a:ext cx="2819095" cy="9144"/>
          </a:xfrm>
          <a:prstGeom prst="rect">
            <a:avLst/>
          </a:prstGeom>
          <a:solidFill>
            <a:srgbClr val="FFFFFF">
              <a:alpha val="10000"/>
            </a:srgbClr>
          </a:solidFill>
          <a:ln/>
        </p:spPr>
      </p:sp>
      <p:sp>
        <p:nvSpPr>
          <p:cNvPr id="54" name="Text 49"/>
          <p:cNvSpPr txBox="1"/>
          <p:nvPr/>
        </p:nvSpPr>
        <p:spPr>
          <a:xfrm>
            <a:off x="3390595" y="2933395"/>
            <a:ext cx="762610"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IDR 1,600</a:t>
            </a:r>
            <a:endParaRPr lang="en-US" sz="1200" dirty="0"/>
          </a:p>
        </p:txBody>
      </p:sp>
      <p:pic>
        <p:nvPicPr>
          <p:cNvPr id="55" name="Image 3" descr="preencoded.png"/>
          <p:cNvPicPr>
            <a:picLocks noChangeAspect="1"/>
          </p:cNvPicPr>
          <p:nvPr/>
        </p:nvPicPr>
        <p:blipFill>
          <a:blip r:embed="rId6"/>
          <a:srcRect/>
          <a:stretch/>
        </p:blipFill>
        <p:spPr>
          <a:xfrm>
            <a:off x="571500" y="3429000"/>
            <a:ext cx="152705" cy="152705"/>
          </a:xfrm>
          <a:prstGeom prst="rect">
            <a:avLst/>
          </a:prstGeom>
        </p:spPr>
      </p:pic>
      <p:sp>
        <p:nvSpPr>
          <p:cNvPr id="56" name="Text 50"/>
          <p:cNvSpPr txBox="1"/>
          <p:nvPr/>
        </p:nvSpPr>
        <p:spPr>
          <a:xfrm>
            <a:off x="800100" y="3400654"/>
            <a:ext cx="838505"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Accuracy</a:t>
            </a:r>
            <a:endParaRPr lang="en-US" sz="1200" dirty="0"/>
          </a:p>
        </p:txBody>
      </p:sp>
      <p:sp>
        <p:nvSpPr>
          <p:cNvPr id="57" name="Text 51"/>
          <p:cNvSpPr txBox="1"/>
          <p:nvPr/>
        </p:nvSpPr>
        <p:spPr>
          <a:xfrm>
            <a:off x="9029700" y="3400654"/>
            <a:ext cx="1181405"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Limited to text</a:t>
            </a:r>
            <a:endParaRPr lang="en-US" sz="1200" dirty="0"/>
          </a:p>
        </p:txBody>
      </p:sp>
      <p:sp>
        <p:nvSpPr>
          <p:cNvPr id="58" name="Shape 52"/>
          <p:cNvSpPr/>
          <p:nvPr/>
        </p:nvSpPr>
        <p:spPr>
          <a:xfrm>
            <a:off x="3276295" y="3281782"/>
            <a:ext cx="2819095" cy="466344"/>
          </a:xfrm>
          <a:prstGeom prst="rect">
            <a:avLst/>
          </a:prstGeom>
          <a:solidFill>
            <a:srgbClr val="10B981">
              <a:alpha val="10000"/>
            </a:srgbClr>
          </a:solidFill>
          <a:ln/>
        </p:spPr>
      </p:sp>
      <p:sp>
        <p:nvSpPr>
          <p:cNvPr id="59" name="Shape 53"/>
          <p:cNvSpPr/>
          <p:nvPr/>
        </p:nvSpPr>
        <p:spPr>
          <a:xfrm>
            <a:off x="3276295" y="3738982"/>
            <a:ext cx="2819095" cy="9144"/>
          </a:xfrm>
          <a:prstGeom prst="rect">
            <a:avLst/>
          </a:prstGeom>
          <a:solidFill>
            <a:srgbClr val="FFFFFF">
              <a:alpha val="10000"/>
            </a:srgbClr>
          </a:solidFill>
          <a:ln/>
        </p:spPr>
      </p:sp>
      <p:sp>
        <p:nvSpPr>
          <p:cNvPr id="60" name="Text 54"/>
          <p:cNvSpPr txBox="1"/>
          <p:nvPr/>
        </p:nvSpPr>
        <p:spPr>
          <a:xfrm>
            <a:off x="3390595" y="3400654"/>
            <a:ext cx="1858061"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Consistent AI Protocols</a:t>
            </a:r>
            <a:endParaRPr lang="en-US" sz="1200" dirty="0"/>
          </a:p>
        </p:txBody>
      </p:sp>
      <p:pic>
        <p:nvPicPr>
          <p:cNvPr id="61" name="Image 4" descr="preencoded.png"/>
          <p:cNvPicPr>
            <a:picLocks noChangeAspect="1"/>
          </p:cNvPicPr>
          <p:nvPr/>
        </p:nvPicPr>
        <p:blipFill>
          <a:blip r:embed="rId7"/>
          <a:srcRect t="-180" b="-180"/>
          <a:stretch/>
        </p:blipFill>
        <p:spPr>
          <a:xfrm>
            <a:off x="571500" y="3895344"/>
            <a:ext cx="190195" cy="152705"/>
          </a:xfrm>
          <a:prstGeom prst="rect">
            <a:avLst/>
          </a:prstGeom>
        </p:spPr>
      </p:pic>
      <p:sp>
        <p:nvSpPr>
          <p:cNvPr id="62" name="Shape 55"/>
          <p:cNvSpPr/>
          <p:nvPr/>
        </p:nvSpPr>
        <p:spPr>
          <a:xfrm>
            <a:off x="3276295" y="3748126"/>
            <a:ext cx="2819095" cy="466344"/>
          </a:xfrm>
          <a:prstGeom prst="rect">
            <a:avLst/>
          </a:prstGeom>
          <a:solidFill>
            <a:srgbClr val="10B981">
              <a:alpha val="10000"/>
            </a:srgbClr>
          </a:solidFill>
          <a:ln/>
        </p:spPr>
      </p:sp>
      <p:sp>
        <p:nvSpPr>
          <p:cNvPr id="63" name="Text 56"/>
          <p:cNvSpPr txBox="1"/>
          <p:nvPr/>
        </p:nvSpPr>
        <p:spPr>
          <a:xfrm>
            <a:off x="3390595" y="3866998"/>
            <a:ext cx="838505"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Unlimited</a:t>
            </a:r>
            <a:endParaRPr lang="en-US" sz="1200" dirty="0"/>
          </a:p>
        </p:txBody>
      </p:sp>
      <p:sp>
        <p:nvSpPr>
          <p:cNvPr id="64" name="Text 57"/>
          <p:cNvSpPr txBox="1"/>
          <p:nvPr/>
        </p:nvSpPr>
        <p:spPr>
          <a:xfrm>
            <a:off x="457200" y="4429354"/>
            <a:ext cx="3333902" cy="314554"/>
          </a:xfrm>
          <a:prstGeom prst="rect">
            <a:avLst/>
          </a:prstGeom>
          <a:noFill/>
          <a:ln/>
        </p:spPr>
        <p:txBody>
          <a:bodyPr wrap="square" lIns="0" tIns="0" rIns="0" bIns="0" rtlCol="0" anchor="ctr"/>
          <a:lstStyle/>
          <a:p>
            <a:pPr marL="0" indent="0" algn="l">
              <a:buNone/>
            </a:pPr>
            <a:r>
              <a:rPr lang="en-US" sz="1800" b="1" dirty="0">
                <a:solidFill>
                  <a:srgbClr val="FFFFFF"/>
                </a:solidFill>
                <a:latin typeface="Poppins" pitchFamily="34" charset="0"/>
                <a:ea typeface="Poppins" pitchFamily="34" charset="-122"/>
                <a:cs typeface="Poppins" pitchFamily="34" charset="-120"/>
              </a:rPr>
              <a:t>HeartCare AI's Unique Edge</a:t>
            </a:r>
            <a:endParaRPr lang="en-US" sz="1800" dirty="0"/>
          </a:p>
        </p:txBody>
      </p:sp>
      <p:sp>
        <p:nvSpPr>
          <p:cNvPr id="65" name="Shape 58"/>
          <p:cNvSpPr/>
          <p:nvPr/>
        </p:nvSpPr>
        <p:spPr>
          <a:xfrm>
            <a:off x="457200" y="4895698"/>
            <a:ext cx="5524805" cy="838505"/>
          </a:xfrm>
          <a:prstGeom prst="rect">
            <a:avLst/>
          </a:prstGeom>
          <a:solidFill>
            <a:srgbClr val="FFFFFF">
              <a:alpha val="5000"/>
            </a:srgbClr>
          </a:solidFill>
          <a:ln/>
        </p:spPr>
      </p:sp>
      <p:sp>
        <p:nvSpPr>
          <p:cNvPr id="66" name="Shape 59"/>
          <p:cNvSpPr/>
          <p:nvPr/>
        </p:nvSpPr>
        <p:spPr>
          <a:xfrm>
            <a:off x="457200" y="4895698"/>
            <a:ext cx="47549" cy="838505"/>
          </a:xfrm>
          <a:prstGeom prst="rect">
            <a:avLst/>
          </a:prstGeom>
          <a:solidFill>
            <a:srgbClr val="FFD700"/>
          </a:solidFill>
          <a:ln/>
        </p:spPr>
      </p:sp>
      <p:pic>
        <p:nvPicPr>
          <p:cNvPr id="67" name="Image 5" descr="preencoded.png"/>
          <p:cNvPicPr>
            <a:picLocks noChangeAspect="1"/>
          </p:cNvPicPr>
          <p:nvPr/>
        </p:nvPicPr>
        <p:blipFill>
          <a:blip r:embed="rId8"/>
          <a:srcRect t="-44" b="-44"/>
          <a:stretch/>
        </p:blipFill>
        <p:spPr>
          <a:xfrm>
            <a:off x="657454" y="5086807"/>
            <a:ext cx="256946" cy="228600"/>
          </a:xfrm>
          <a:prstGeom prst="rect">
            <a:avLst/>
          </a:prstGeom>
        </p:spPr>
      </p:pic>
      <p:sp>
        <p:nvSpPr>
          <p:cNvPr id="68" name="Text 60"/>
          <p:cNvSpPr txBox="1"/>
          <p:nvPr/>
        </p:nvSpPr>
        <p:spPr>
          <a:xfrm>
            <a:off x="1028700" y="5048402"/>
            <a:ext cx="4753051" cy="534010"/>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First AI-powered emergency cardiac solution in Indonesia</a:t>
            </a:r>
            <a:endParaRPr lang="en-US" sz="1500" dirty="0"/>
          </a:p>
        </p:txBody>
      </p:sp>
      <p:sp>
        <p:nvSpPr>
          <p:cNvPr id="69" name="Shape 61"/>
          <p:cNvSpPr/>
          <p:nvPr/>
        </p:nvSpPr>
        <p:spPr>
          <a:xfrm>
            <a:off x="6210605" y="4895698"/>
            <a:ext cx="5524805" cy="838505"/>
          </a:xfrm>
          <a:prstGeom prst="rect">
            <a:avLst/>
          </a:prstGeom>
          <a:solidFill>
            <a:srgbClr val="FFFFFF">
              <a:alpha val="5000"/>
            </a:srgbClr>
          </a:solidFill>
          <a:ln/>
        </p:spPr>
      </p:sp>
      <p:sp>
        <p:nvSpPr>
          <p:cNvPr id="70" name="Shape 62"/>
          <p:cNvSpPr/>
          <p:nvPr/>
        </p:nvSpPr>
        <p:spPr>
          <a:xfrm>
            <a:off x="6210605" y="4895698"/>
            <a:ext cx="47549" cy="838505"/>
          </a:xfrm>
          <a:prstGeom prst="rect">
            <a:avLst/>
          </a:prstGeom>
          <a:solidFill>
            <a:srgbClr val="32CD32"/>
          </a:solidFill>
          <a:ln/>
        </p:spPr>
      </p:sp>
      <p:pic>
        <p:nvPicPr>
          <p:cNvPr id="71" name="Image 6" descr="preencoded.png"/>
          <p:cNvPicPr>
            <a:picLocks noChangeAspect="1"/>
          </p:cNvPicPr>
          <p:nvPr/>
        </p:nvPicPr>
        <p:blipFill>
          <a:blip r:embed="rId9"/>
          <a:srcRect/>
          <a:stretch/>
        </p:blipFill>
        <p:spPr>
          <a:xfrm>
            <a:off x="6409944" y="5086807"/>
            <a:ext cx="228600" cy="228600"/>
          </a:xfrm>
          <a:prstGeom prst="rect">
            <a:avLst/>
          </a:prstGeom>
        </p:spPr>
      </p:pic>
      <p:sp>
        <p:nvSpPr>
          <p:cNvPr id="72" name="Text 63"/>
          <p:cNvSpPr txBox="1"/>
          <p:nvPr/>
        </p:nvSpPr>
        <p:spPr>
          <a:xfrm>
            <a:off x="6752844" y="5048402"/>
            <a:ext cx="4572000"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Clinically validated protocols by cardiologists</a:t>
            </a:r>
            <a:endParaRPr lang="en-US" sz="1500" dirty="0"/>
          </a:p>
        </p:txBody>
      </p:sp>
      <p:sp>
        <p:nvSpPr>
          <p:cNvPr id="73" name="Shape 64"/>
          <p:cNvSpPr/>
          <p:nvPr/>
        </p:nvSpPr>
        <p:spPr>
          <a:xfrm>
            <a:off x="457200" y="6038698"/>
            <a:ext cx="11277295" cy="590702"/>
          </a:xfrm>
          <a:prstGeom prst="roundRect">
            <a:avLst>
              <a:gd name="adj" fmla="val 9987"/>
            </a:avLst>
          </a:prstGeom>
          <a:solidFill>
            <a:srgbClr val="1D4ED8">
              <a:alpha val="30000"/>
            </a:srgbClr>
          </a:solidFill>
          <a:ln/>
        </p:spPr>
      </p:sp>
      <p:pic>
        <p:nvPicPr>
          <p:cNvPr id="74" name="Image 7" descr="preencoded.png"/>
          <p:cNvPicPr>
            <a:picLocks noChangeAspect="1"/>
          </p:cNvPicPr>
          <p:nvPr/>
        </p:nvPicPr>
        <p:blipFill>
          <a:blip r:embed="rId10"/>
          <a:srcRect/>
          <a:stretch/>
        </p:blipFill>
        <p:spPr>
          <a:xfrm>
            <a:off x="609905" y="6191402"/>
            <a:ext cx="286207" cy="286207"/>
          </a:xfrm>
          <a:prstGeom prst="rect">
            <a:avLst/>
          </a:prstGeom>
        </p:spPr>
      </p:pic>
      <p:sp>
        <p:nvSpPr>
          <p:cNvPr id="75" name="Text 65"/>
          <p:cNvSpPr txBox="1"/>
          <p:nvPr/>
        </p:nvSpPr>
        <p:spPr>
          <a:xfrm>
            <a:off x="1047902" y="6200546"/>
            <a:ext cx="8067751" cy="267005"/>
          </a:xfrm>
          <a:prstGeom prst="rect">
            <a:avLst/>
          </a:prstGeom>
          <a:noFill/>
          <a:ln/>
        </p:spPr>
        <p:txBody>
          <a:bodyPr wrap="square" lIns="0" tIns="0" rIns="0" bIns="0" rtlCol="0" anchor="ctr"/>
          <a:lstStyle/>
          <a:p>
            <a:pPr marL="0" indent="0" algn="l">
              <a:buNone/>
            </a:pPr>
            <a:r>
              <a:rPr lang="en-US" sz="1500" dirty="0">
                <a:solidFill>
                  <a:srgbClr val="FFFFFF"/>
                </a:solidFill>
                <a:latin typeface="Poppins" pitchFamily="34" charset="0"/>
                <a:ea typeface="Poppins" pitchFamily="34" charset="-122"/>
                <a:cs typeface="Poppins" pitchFamily="34" charset="-120"/>
              </a:rPr>
              <a:t>Government partnership ready, regulation compliant, and proven technology stack</a:t>
            </a:r>
            <a:endParaRPr lang="en-US" sz="1500" dirty="0"/>
          </a:p>
        </p:txBody>
      </p:sp>
      <p:sp>
        <p:nvSpPr>
          <p:cNvPr id="76" name="Shape 66"/>
          <p:cNvSpPr/>
          <p:nvPr/>
        </p:nvSpPr>
        <p:spPr>
          <a:xfrm>
            <a:off x="0" y="7010705"/>
            <a:ext cx="12191695" cy="75895"/>
          </a:xfrm>
          <a:prstGeom prst="rect">
            <a:avLst/>
          </a:prstGeom>
          <a:solidFill>
            <a:srgbClr val="3B82F6"/>
          </a:solidFill>
          <a:ln/>
        </p:spPr>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12191695" cy="7791602"/>
          </a:xfrm>
          <a:prstGeom prst="rect">
            <a:avLst/>
          </a:prstGeom>
          <a:solidFill>
            <a:srgbClr val="0A1128"/>
          </a:solidFill>
          <a:ln/>
        </p:spPr>
      </p:sp>
      <p:sp>
        <p:nvSpPr>
          <p:cNvPr id="3" name="Shape 1"/>
          <p:cNvSpPr/>
          <p:nvPr/>
        </p:nvSpPr>
        <p:spPr>
          <a:xfrm>
            <a:off x="0" y="0"/>
            <a:ext cx="12191695" cy="7791602"/>
          </a:xfrm>
          <a:prstGeom prst="rect">
            <a:avLst/>
          </a:prstGeom>
          <a:solidFill>
            <a:srgbClr val="0A1128"/>
          </a:solidFill>
          <a:ln/>
        </p:spPr>
      </p:sp>
      <p:sp>
        <p:nvSpPr>
          <p:cNvPr id="4" name="Shape 2"/>
          <p:cNvSpPr/>
          <p:nvPr/>
        </p:nvSpPr>
        <p:spPr>
          <a:xfrm>
            <a:off x="0" y="0"/>
            <a:ext cx="12191695" cy="75895"/>
          </a:xfrm>
          <a:prstGeom prst="rect">
            <a:avLst/>
          </a:prstGeom>
          <a:solidFill>
            <a:srgbClr val="DC2626"/>
          </a:solidFill>
          <a:ln/>
        </p:spPr>
      </p:sp>
      <p:sp>
        <p:nvSpPr>
          <p:cNvPr id="5" name="Text 3"/>
          <p:cNvSpPr txBox="1"/>
          <p:nvPr/>
        </p:nvSpPr>
        <p:spPr>
          <a:xfrm>
            <a:off x="457200" y="409651"/>
            <a:ext cx="5725058" cy="553212"/>
          </a:xfrm>
          <a:prstGeom prst="rect">
            <a:avLst/>
          </a:prstGeom>
          <a:noFill/>
          <a:ln/>
        </p:spPr>
        <p:txBody>
          <a:bodyPr wrap="square" lIns="0" tIns="0" rIns="0" bIns="0" rtlCol="0" anchor="ctr"/>
          <a:lstStyle/>
          <a:p>
            <a:pPr marL="0" indent="0" algn="l">
              <a:buNone/>
            </a:pPr>
            <a:r>
              <a:rPr lang="en-US" sz="3600" b="1" dirty="0">
                <a:solidFill>
                  <a:srgbClr val="DC143C"/>
                </a:solidFill>
                <a:latin typeface="Montserrat" pitchFamily="34" charset="0"/>
                <a:ea typeface="Montserrat" pitchFamily="34" charset="-122"/>
                <a:cs typeface="Montserrat" pitchFamily="34" charset="-120"/>
              </a:rPr>
              <a:t>Meet The Dream Team</a:t>
            </a:r>
            <a:endParaRPr lang="en-US" sz="3600" dirty="0"/>
          </a:p>
        </p:txBody>
      </p:sp>
      <p:sp>
        <p:nvSpPr>
          <p:cNvPr id="6" name="Shape 4"/>
          <p:cNvSpPr/>
          <p:nvPr/>
        </p:nvSpPr>
        <p:spPr>
          <a:xfrm>
            <a:off x="457200" y="1067105"/>
            <a:ext cx="1218895" cy="38405"/>
          </a:xfrm>
          <a:prstGeom prst="rect">
            <a:avLst/>
          </a:prstGeom>
          <a:solidFill>
            <a:srgbClr val="DC2626"/>
          </a:solidFill>
          <a:ln/>
        </p:spPr>
      </p:sp>
      <p:sp>
        <p:nvSpPr>
          <p:cNvPr id="7" name="Text 5"/>
          <p:cNvSpPr txBox="1"/>
          <p:nvPr/>
        </p:nvSpPr>
        <p:spPr>
          <a:xfrm>
            <a:off x="457200" y="1257300"/>
            <a:ext cx="5982005" cy="267005"/>
          </a:xfrm>
          <a:prstGeom prst="rect">
            <a:avLst/>
          </a:prstGeom>
          <a:noFill/>
          <a:ln/>
        </p:spPr>
        <p:txBody>
          <a:bodyPr wrap="square" lIns="0" tIns="0" rIns="0" bIns="0" rtlCol="0" anchor="ctr"/>
          <a:lstStyle/>
          <a:p>
            <a:pPr marL="0" indent="0" algn="l">
              <a:buNone/>
            </a:pPr>
            <a:r>
              <a:rPr lang="en-US" sz="1500" dirty="0">
                <a:solidFill>
                  <a:srgbClr val="FFFFFF"/>
                </a:solidFill>
                <a:latin typeface="Poppins" pitchFamily="34" charset="0"/>
                <a:ea typeface="Poppins" pitchFamily="34" charset="-122"/>
                <a:cs typeface="Poppins" pitchFamily="34" charset="-120"/>
              </a:rPr>
              <a:t>Combining Technology + Healthcare + Expertise to Save Lives</a:t>
            </a:r>
            <a:endParaRPr lang="en-US" sz="1500" dirty="0"/>
          </a:p>
        </p:txBody>
      </p:sp>
      <p:sp>
        <p:nvSpPr>
          <p:cNvPr id="8" name="Shape 6"/>
          <p:cNvSpPr/>
          <p:nvPr/>
        </p:nvSpPr>
        <p:spPr>
          <a:xfrm>
            <a:off x="457200" y="1828800"/>
            <a:ext cx="5524805" cy="1772107"/>
          </a:xfrm>
          <a:prstGeom prst="rect">
            <a:avLst/>
          </a:prstGeom>
          <a:solidFill>
            <a:srgbClr val="FFFFFF">
              <a:alpha val="5000"/>
            </a:srgbClr>
          </a:solidFill>
          <a:ln/>
        </p:spPr>
      </p:sp>
      <p:sp>
        <p:nvSpPr>
          <p:cNvPr id="9" name="Shape 7"/>
          <p:cNvSpPr/>
          <p:nvPr/>
        </p:nvSpPr>
        <p:spPr>
          <a:xfrm>
            <a:off x="457200" y="1828800"/>
            <a:ext cx="47549" cy="1772107"/>
          </a:xfrm>
          <a:prstGeom prst="rect">
            <a:avLst/>
          </a:prstGeom>
          <a:solidFill>
            <a:srgbClr val="DC143C"/>
          </a:solidFill>
          <a:ln/>
        </p:spPr>
      </p:sp>
      <p:sp>
        <p:nvSpPr>
          <p:cNvPr id="10" name="Shape 8"/>
          <p:cNvSpPr/>
          <p:nvPr/>
        </p:nvSpPr>
        <p:spPr>
          <a:xfrm>
            <a:off x="694944" y="2018995"/>
            <a:ext cx="761695" cy="761695"/>
          </a:xfrm>
          <a:prstGeom prst="roundRect">
            <a:avLst>
              <a:gd name="adj" fmla="val 120048"/>
            </a:avLst>
          </a:prstGeom>
          <a:solidFill>
            <a:srgbClr val="991B1B"/>
          </a:solidFill>
          <a:ln/>
        </p:spPr>
      </p:sp>
      <p:pic>
        <p:nvPicPr>
          <p:cNvPr id="11" name="Image 0" descr="preencoded.png"/>
          <p:cNvPicPr>
            <a:picLocks noChangeAspect="1"/>
          </p:cNvPicPr>
          <p:nvPr/>
        </p:nvPicPr>
        <p:blipFill>
          <a:blip r:embed="rId3"/>
          <a:srcRect l="-743" r="-743"/>
          <a:stretch/>
        </p:blipFill>
        <p:spPr>
          <a:xfrm>
            <a:off x="923544" y="2229307"/>
            <a:ext cx="304495" cy="342900"/>
          </a:xfrm>
          <a:prstGeom prst="rect">
            <a:avLst/>
          </a:prstGeom>
        </p:spPr>
      </p:pic>
      <p:sp>
        <p:nvSpPr>
          <p:cNvPr id="12" name="Text 9"/>
          <p:cNvSpPr txBox="1"/>
          <p:nvPr/>
        </p:nvSpPr>
        <p:spPr>
          <a:xfrm>
            <a:off x="697687" y="2857500"/>
            <a:ext cx="876910" cy="219456"/>
          </a:xfrm>
          <a:prstGeom prst="rect">
            <a:avLst/>
          </a:prstGeom>
          <a:noFill/>
          <a:ln/>
        </p:spPr>
        <p:txBody>
          <a:bodyPr wrap="square" lIns="0" tIns="0" rIns="0" bIns="0" rtlCol="0" anchor="ctr"/>
          <a:lstStyle/>
          <a:p>
            <a:pPr marL="0" indent="0" algn="ctr">
              <a:buNone/>
            </a:pPr>
            <a:r>
              <a:rPr lang="en-US" sz="1200" b="1" dirty="0">
                <a:solidFill>
                  <a:srgbClr val="FFFFFF"/>
                </a:solidFill>
                <a:latin typeface="Poppins" pitchFamily="34" charset="0"/>
                <a:ea typeface="Poppins" pitchFamily="34" charset="-122"/>
                <a:cs typeface="Poppins" pitchFamily="34" charset="-120"/>
              </a:rPr>
              <a:t>Marhaeni</a:t>
            </a:r>
            <a:endParaRPr lang="en-US" sz="1200" dirty="0"/>
          </a:p>
        </p:txBody>
      </p:sp>
      <p:sp>
        <p:nvSpPr>
          <p:cNvPr id="13" name="Text 10"/>
          <p:cNvSpPr txBox="1"/>
          <p:nvPr/>
        </p:nvSpPr>
        <p:spPr>
          <a:xfrm>
            <a:off x="1647749" y="2018995"/>
            <a:ext cx="2638958"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Healthcare Strategy Lead</a:t>
            </a:r>
            <a:endParaRPr lang="en-US" sz="1500" dirty="0"/>
          </a:p>
        </p:txBody>
      </p:sp>
      <p:sp>
        <p:nvSpPr>
          <p:cNvPr id="14" name="Shape 11"/>
          <p:cNvSpPr/>
          <p:nvPr/>
        </p:nvSpPr>
        <p:spPr>
          <a:xfrm>
            <a:off x="1647749" y="2371954"/>
            <a:ext cx="1438351" cy="228600"/>
          </a:xfrm>
          <a:prstGeom prst="roundRect">
            <a:avLst>
              <a:gd name="adj" fmla="val 200000"/>
            </a:avLst>
          </a:prstGeom>
          <a:solidFill>
            <a:srgbClr val="DC143C">
              <a:alpha val="20000"/>
            </a:srgbClr>
          </a:solidFill>
          <a:ln/>
        </p:spPr>
      </p:sp>
      <p:sp>
        <p:nvSpPr>
          <p:cNvPr id="15" name="Shape 12"/>
          <p:cNvSpPr/>
          <p:nvPr/>
        </p:nvSpPr>
        <p:spPr>
          <a:xfrm>
            <a:off x="3127248" y="2371954"/>
            <a:ext cx="1714500" cy="228600"/>
          </a:xfrm>
          <a:prstGeom prst="roundRect">
            <a:avLst>
              <a:gd name="adj" fmla="val 200000"/>
            </a:avLst>
          </a:prstGeom>
          <a:solidFill>
            <a:srgbClr val="DC143C">
              <a:alpha val="20000"/>
            </a:srgbClr>
          </a:solidFill>
          <a:ln/>
        </p:spPr>
      </p:sp>
      <p:sp>
        <p:nvSpPr>
          <p:cNvPr id="16" name="Text 13"/>
          <p:cNvSpPr txBox="1"/>
          <p:nvPr/>
        </p:nvSpPr>
        <p:spPr>
          <a:xfrm>
            <a:off x="1723644" y="2400300"/>
            <a:ext cx="1378001" cy="162763"/>
          </a:xfrm>
          <a:prstGeom prst="rect">
            <a:avLst/>
          </a:prstGeom>
          <a:noFill/>
          <a:ln/>
        </p:spPr>
        <p:txBody>
          <a:bodyPr wrap="square" lIns="0" tIns="0" rIns="0" bIns="0" rtlCol="0" anchor="ctr"/>
          <a:lstStyle/>
          <a:p>
            <a:pPr marL="0" indent="0" algn="l">
              <a:buNone/>
            </a:pPr>
            <a:r>
              <a:rPr lang="en-US" sz="900" b="1" dirty="0">
                <a:solidFill>
                  <a:srgbClr val="FF6B81"/>
                </a:solidFill>
                <a:latin typeface="Poppins" pitchFamily="34" charset="0"/>
                <a:ea typeface="Poppins" pitchFamily="34" charset="-122"/>
                <a:cs typeface="Poppins" pitchFamily="34" charset="-120"/>
              </a:rPr>
              <a:t>Strategic Leadership</a:t>
            </a:r>
            <a:endParaRPr lang="en-US" sz="900" dirty="0"/>
          </a:p>
        </p:txBody>
      </p:sp>
      <p:sp>
        <p:nvSpPr>
          <p:cNvPr id="17" name="Text 14"/>
          <p:cNvSpPr txBox="1"/>
          <p:nvPr/>
        </p:nvSpPr>
        <p:spPr>
          <a:xfrm>
            <a:off x="3203143" y="2400300"/>
            <a:ext cx="1654150" cy="162763"/>
          </a:xfrm>
          <a:prstGeom prst="rect">
            <a:avLst/>
          </a:prstGeom>
          <a:noFill/>
          <a:ln/>
        </p:spPr>
        <p:txBody>
          <a:bodyPr wrap="square" lIns="0" tIns="0" rIns="0" bIns="0" rtlCol="0" anchor="ctr"/>
          <a:lstStyle/>
          <a:p>
            <a:pPr marL="0" indent="0" algn="l">
              <a:buNone/>
            </a:pPr>
            <a:r>
              <a:rPr lang="en-US" sz="900" b="1" dirty="0">
                <a:solidFill>
                  <a:srgbClr val="FF6B81"/>
                </a:solidFill>
                <a:latin typeface="Poppins" pitchFamily="34" charset="0"/>
                <a:ea typeface="Poppins" pitchFamily="34" charset="-122"/>
                <a:cs typeface="Poppins" pitchFamily="34" charset="-120"/>
              </a:rPr>
              <a:t>Healthcare Management</a:t>
            </a:r>
            <a:endParaRPr lang="en-US" sz="900" dirty="0"/>
          </a:p>
        </p:txBody>
      </p:sp>
      <p:sp>
        <p:nvSpPr>
          <p:cNvPr id="18" name="Text 15"/>
          <p:cNvSpPr txBox="1"/>
          <p:nvPr/>
        </p:nvSpPr>
        <p:spPr>
          <a:xfrm>
            <a:off x="1647749" y="2716682"/>
            <a:ext cx="3801161" cy="676656"/>
          </a:xfrm>
          <a:prstGeom prst="rect">
            <a:avLst/>
          </a:prstGeom>
          <a:noFill/>
          <a:ln/>
        </p:spPr>
        <p:txBody>
          <a:bodyPr wrap="square" lIns="0" tIns="0" rIns="0" bIns="0" rtlCol="0" anchor="ctr"/>
          <a:lstStyle/>
          <a:p>
            <a:pPr marL="0" indent="0" algn="l">
              <a:buNone/>
            </a:pPr>
            <a:r>
              <a:rPr lang="en-US" sz="1200" dirty="0">
                <a:solidFill>
                  <a:srgbClr val="D1D5DB"/>
                </a:solidFill>
                <a:latin typeface="Poppins" pitchFamily="34" charset="0"/>
                <a:ea typeface="Poppins" pitchFamily="34" charset="-122"/>
                <a:cs typeface="Poppins" pitchFamily="34" charset="-120"/>
              </a:rPr>
              <a:t>Drives overall project vision and healthcare integration strategy. Connects HeartCare AI with Indonesia's healthcare ecosystem.</a:t>
            </a:r>
            <a:endParaRPr lang="en-US" sz="1200" dirty="0"/>
          </a:p>
        </p:txBody>
      </p:sp>
      <p:sp>
        <p:nvSpPr>
          <p:cNvPr id="19" name="Shape 16"/>
          <p:cNvSpPr/>
          <p:nvPr/>
        </p:nvSpPr>
        <p:spPr>
          <a:xfrm>
            <a:off x="6210605" y="1828800"/>
            <a:ext cx="5524805" cy="1772107"/>
          </a:xfrm>
          <a:prstGeom prst="rect">
            <a:avLst/>
          </a:prstGeom>
          <a:solidFill>
            <a:srgbClr val="FFFFFF">
              <a:alpha val="5000"/>
            </a:srgbClr>
          </a:solidFill>
          <a:ln/>
        </p:spPr>
      </p:sp>
      <p:sp>
        <p:nvSpPr>
          <p:cNvPr id="20" name="Shape 17"/>
          <p:cNvSpPr/>
          <p:nvPr/>
        </p:nvSpPr>
        <p:spPr>
          <a:xfrm>
            <a:off x="6210605" y="1828800"/>
            <a:ext cx="47549" cy="1772107"/>
          </a:xfrm>
          <a:prstGeom prst="rect">
            <a:avLst/>
          </a:prstGeom>
          <a:solidFill>
            <a:srgbClr val="1E90FF"/>
          </a:solidFill>
          <a:ln/>
        </p:spPr>
      </p:sp>
      <p:sp>
        <p:nvSpPr>
          <p:cNvPr id="21" name="Shape 18"/>
          <p:cNvSpPr/>
          <p:nvPr/>
        </p:nvSpPr>
        <p:spPr>
          <a:xfrm>
            <a:off x="6448349" y="2018995"/>
            <a:ext cx="761695" cy="761695"/>
          </a:xfrm>
          <a:prstGeom prst="roundRect">
            <a:avLst>
              <a:gd name="adj" fmla="val 120048"/>
            </a:avLst>
          </a:prstGeom>
          <a:solidFill>
            <a:srgbClr val="1E40AF"/>
          </a:solidFill>
          <a:ln/>
        </p:spPr>
      </p:sp>
      <p:pic>
        <p:nvPicPr>
          <p:cNvPr id="22" name="Image 1" descr="preencoded.png"/>
          <p:cNvPicPr>
            <a:picLocks noChangeAspect="1"/>
          </p:cNvPicPr>
          <p:nvPr/>
        </p:nvPicPr>
        <p:blipFill>
          <a:blip r:embed="rId4"/>
          <a:srcRect/>
          <a:stretch/>
        </p:blipFill>
        <p:spPr>
          <a:xfrm>
            <a:off x="6657746" y="2229307"/>
            <a:ext cx="342900" cy="342900"/>
          </a:xfrm>
          <a:prstGeom prst="rect">
            <a:avLst/>
          </a:prstGeom>
        </p:spPr>
      </p:pic>
      <p:sp>
        <p:nvSpPr>
          <p:cNvPr id="23" name="Text 19"/>
          <p:cNvSpPr txBox="1"/>
          <p:nvPr/>
        </p:nvSpPr>
        <p:spPr>
          <a:xfrm>
            <a:off x="6563563" y="2857500"/>
            <a:ext cx="648310" cy="219456"/>
          </a:xfrm>
          <a:prstGeom prst="rect">
            <a:avLst/>
          </a:prstGeom>
          <a:noFill/>
          <a:ln/>
        </p:spPr>
        <p:txBody>
          <a:bodyPr wrap="square" lIns="0" tIns="0" rIns="0" bIns="0" rtlCol="0" anchor="ctr"/>
          <a:lstStyle/>
          <a:p>
            <a:pPr marL="0" indent="0" algn="ctr">
              <a:buNone/>
            </a:pPr>
            <a:r>
              <a:rPr lang="en-US" sz="1200" b="1" dirty="0">
                <a:solidFill>
                  <a:srgbClr val="FFFFFF"/>
                </a:solidFill>
                <a:latin typeface="Poppins" pitchFamily="34" charset="0"/>
                <a:ea typeface="Poppins" pitchFamily="34" charset="-122"/>
                <a:cs typeface="Poppins" pitchFamily="34" charset="-120"/>
              </a:rPr>
              <a:t>T. Fesa</a:t>
            </a:r>
            <a:endParaRPr lang="en-US" sz="1200" dirty="0"/>
          </a:p>
        </p:txBody>
      </p:sp>
      <p:sp>
        <p:nvSpPr>
          <p:cNvPr id="24" name="Text 20"/>
          <p:cNvSpPr txBox="1"/>
          <p:nvPr/>
        </p:nvSpPr>
        <p:spPr>
          <a:xfrm>
            <a:off x="7401154" y="2018995"/>
            <a:ext cx="1867205"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AI &amp; IoT Specialist</a:t>
            </a:r>
            <a:endParaRPr lang="en-US" sz="1500" dirty="0"/>
          </a:p>
        </p:txBody>
      </p:sp>
      <p:sp>
        <p:nvSpPr>
          <p:cNvPr id="25" name="Shape 21"/>
          <p:cNvSpPr/>
          <p:nvPr/>
        </p:nvSpPr>
        <p:spPr>
          <a:xfrm>
            <a:off x="7401154" y="2371954"/>
            <a:ext cx="1200607" cy="228600"/>
          </a:xfrm>
          <a:prstGeom prst="roundRect">
            <a:avLst>
              <a:gd name="adj" fmla="val 200000"/>
            </a:avLst>
          </a:prstGeom>
          <a:solidFill>
            <a:srgbClr val="1E90FF">
              <a:alpha val="20000"/>
            </a:srgbClr>
          </a:solidFill>
          <a:ln/>
        </p:spPr>
      </p:sp>
      <p:sp>
        <p:nvSpPr>
          <p:cNvPr id="26" name="Shape 22"/>
          <p:cNvSpPr/>
          <p:nvPr/>
        </p:nvSpPr>
        <p:spPr>
          <a:xfrm>
            <a:off x="8642909" y="2371954"/>
            <a:ext cx="1143000" cy="228600"/>
          </a:xfrm>
          <a:prstGeom prst="roundRect">
            <a:avLst>
              <a:gd name="adj" fmla="val 200000"/>
            </a:avLst>
          </a:prstGeom>
          <a:solidFill>
            <a:srgbClr val="1E90FF">
              <a:alpha val="20000"/>
            </a:srgbClr>
          </a:solidFill>
          <a:ln/>
        </p:spPr>
      </p:sp>
      <p:sp>
        <p:nvSpPr>
          <p:cNvPr id="27" name="Shape 23"/>
          <p:cNvSpPr/>
          <p:nvPr/>
        </p:nvSpPr>
        <p:spPr>
          <a:xfrm>
            <a:off x="9829800" y="2371954"/>
            <a:ext cx="1057046" cy="228600"/>
          </a:xfrm>
          <a:prstGeom prst="roundRect">
            <a:avLst>
              <a:gd name="adj" fmla="val 200000"/>
            </a:avLst>
          </a:prstGeom>
          <a:solidFill>
            <a:srgbClr val="1E90FF">
              <a:alpha val="20000"/>
            </a:srgbClr>
          </a:solidFill>
          <a:ln/>
        </p:spPr>
      </p:sp>
      <p:sp>
        <p:nvSpPr>
          <p:cNvPr id="28" name="Text 24"/>
          <p:cNvSpPr txBox="1"/>
          <p:nvPr/>
        </p:nvSpPr>
        <p:spPr>
          <a:xfrm>
            <a:off x="7477049" y="2400300"/>
            <a:ext cx="1139342" cy="162763"/>
          </a:xfrm>
          <a:prstGeom prst="rect">
            <a:avLst/>
          </a:prstGeom>
          <a:noFill/>
          <a:ln/>
        </p:spPr>
        <p:txBody>
          <a:bodyPr wrap="square" lIns="0" tIns="0" rIns="0" bIns="0" rtlCol="0" anchor="ctr"/>
          <a:lstStyle/>
          <a:p>
            <a:pPr marL="0" indent="0" algn="l">
              <a:buNone/>
            </a:pPr>
            <a:r>
              <a:rPr lang="en-US" sz="900" b="1" dirty="0">
                <a:solidFill>
                  <a:srgbClr val="74B9FF"/>
                </a:solidFill>
                <a:latin typeface="Poppins" pitchFamily="34" charset="0"/>
                <a:ea typeface="Poppins" pitchFamily="34" charset="-122"/>
                <a:cs typeface="Poppins" pitchFamily="34" charset="-120"/>
              </a:rPr>
              <a:t>Computer Vision</a:t>
            </a:r>
            <a:endParaRPr lang="en-US" sz="900" dirty="0"/>
          </a:p>
        </p:txBody>
      </p:sp>
      <p:sp>
        <p:nvSpPr>
          <p:cNvPr id="29" name="Text 25"/>
          <p:cNvSpPr txBox="1"/>
          <p:nvPr/>
        </p:nvSpPr>
        <p:spPr>
          <a:xfrm>
            <a:off x="8719718" y="2400300"/>
            <a:ext cx="1082650" cy="162763"/>
          </a:xfrm>
          <a:prstGeom prst="rect">
            <a:avLst/>
          </a:prstGeom>
          <a:noFill/>
          <a:ln/>
        </p:spPr>
        <p:txBody>
          <a:bodyPr wrap="square" lIns="0" tIns="0" rIns="0" bIns="0" rtlCol="0" anchor="ctr"/>
          <a:lstStyle/>
          <a:p>
            <a:pPr marL="0" indent="0" algn="l">
              <a:buNone/>
            </a:pPr>
            <a:r>
              <a:rPr lang="en-US" sz="900" b="1" dirty="0">
                <a:solidFill>
                  <a:srgbClr val="74B9FF"/>
                </a:solidFill>
                <a:latin typeface="Poppins" pitchFamily="34" charset="0"/>
                <a:ea typeface="Poppins" pitchFamily="34" charset="-122"/>
                <a:cs typeface="Poppins" pitchFamily="34" charset="-120"/>
              </a:rPr>
              <a:t>AI Development</a:t>
            </a:r>
            <a:endParaRPr lang="en-US" sz="900" dirty="0"/>
          </a:p>
        </p:txBody>
      </p:sp>
      <p:sp>
        <p:nvSpPr>
          <p:cNvPr id="30" name="Text 26"/>
          <p:cNvSpPr txBox="1"/>
          <p:nvPr/>
        </p:nvSpPr>
        <p:spPr>
          <a:xfrm>
            <a:off x="9905695" y="2400300"/>
            <a:ext cx="996696" cy="162763"/>
          </a:xfrm>
          <a:prstGeom prst="rect">
            <a:avLst/>
          </a:prstGeom>
          <a:noFill/>
          <a:ln/>
        </p:spPr>
        <p:txBody>
          <a:bodyPr wrap="square" lIns="0" tIns="0" rIns="0" bIns="0" rtlCol="0" anchor="ctr"/>
          <a:lstStyle/>
          <a:p>
            <a:pPr marL="0" indent="0" algn="l">
              <a:buNone/>
            </a:pPr>
            <a:r>
              <a:rPr lang="en-US" sz="900" b="1" dirty="0">
                <a:solidFill>
                  <a:srgbClr val="74B9FF"/>
                </a:solidFill>
                <a:latin typeface="Poppins" pitchFamily="34" charset="0"/>
                <a:ea typeface="Poppins" pitchFamily="34" charset="-122"/>
                <a:cs typeface="Poppins" pitchFamily="34" charset="-120"/>
              </a:rPr>
              <a:t>IoT Integration</a:t>
            </a:r>
            <a:endParaRPr lang="en-US" sz="900" dirty="0"/>
          </a:p>
        </p:txBody>
      </p:sp>
      <p:sp>
        <p:nvSpPr>
          <p:cNvPr id="31" name="Text 27"/>
          <p:cNvSpPr txBox="1"/>
          <p:nvPr/>
        </p:nvSpPr>
        <p:spPr>
          <a:xfrm>
            <a:off x="7401154" y="2716682"/>
            <a:ext cx="4077310" cy="448056"/>
          </a:xfrm>
          <a:prstGeom prst="rect">
            <a:avLst/>
          </a:prstGeom>
          <a:noFill/>
          <a:ln/>
        </p:spPr>
        <p:txBody>
          <a:bodyPr wrap="square" lIns="0" tIns="0" rIns="0" bIns="0" rtlCol="0" anchor="ctr"/>
          <a:lstStyle/>
          <a:p>
            <a:pPr marL="0" indent="0" algn="l">
              <a:buNone/>
            </a:pPr>
            <a:r>
              <a:rPr lang="en-US" sz="1200" dirty="0">
                <a:solidFill>
                  <a:srgbClr val="D1D5DB"/>
                </a:solidFill>
                <a:latin typeface="Poppins" pitchFamily="34" charset="0"/>
                <a:ea typeface="Poppins" pitchFamily="34" charset="-122"/>
                <a:cs typeface="Poppins" pitchFamily="34" charset="-120"/>
              </a:rPr>
              <a:t>Technology architecture expert designing the AI call center solution and emergency response system.</a:t>
            </a:r>
            <a:endParaRPr lang="en-US" sz="1200" dirty="0"/>
          </a:p>
        </p:txBody>
      </p:sp>
      <p:sp>
        <p:nvSpPr>
          <p:cNvPr id="32" name="Shape 28"/>
          <p:cNvSpPr/>
          <p:nvPr/>
        </p:nvSpPr>
        <p:spPr>
          <a:xfrm>
            <a:off x="457200" y="3821278"/>
            <a:ext cx="5524805" cy="2133295"/>
          </a:xfrm>
          <a:prstGeom prst="rect">
            <a:avLst/>
          </a:prstGeom>
          <a:solidFill>
            <a:srgbClr val="FFFFFF">
              <a:alpha val="5000"/>
            </a:srgbClr>
          </a:solidFill>
          <a:ln/>
        </p:spPr>
      </p:sp>
      <p:sp>
        <p:nvSpPr>
          <p:cNvPr id="33" name="Shape 29"/>
          <p:cNvSpPr/>
          <p:nvPr/>
        </p:nvSpPr>
        <p:spPr>
          <a:xfrm>
            <a:off x="457200" y="3821278"/>
            <a:ext cx="47549" cy="2133295"/>
          </a:xfrm>
          <a:prstGeom prst="rect">
            <a:avLst/>
          </a:prstGeom>
          <a:solidFill>
            <a:srgbClr val="32CD32"/>
          </a:solidFill>
          <a:ln/>
        </p:spPr>
      </p:sp>
      <p:sp>
        <p:nvSpPr>
          <p:cNvPr id="34" name="Shape 30"/>
          <p:cNvSpPr/>
          <p:nvPr/>
        </p:nvSpPr>
        <p:spPr>
          <a:xfrm>
            <a:off x="694944" y="4012387"/>
            <a:ext cx="761695" cy="761695"/>
          </a:xfrm>
          <a:prstGeom prst="roundRect">
            <a:avLst>
              <a:gd name="adj" fmla="val 120048"/>
            </a:avLst>
          </a:prstGeom>
          <a:solidFill>
            <a:srgbClr val="065F46"/>
          </a:solidFill>
          <a:ln/>
        </p:spPr>
      </p:sp>
      <p:pic>
        <p:nvPicPr>
          <p:cNvPr id="35" name="Image 2" descr="preencoded.png"/>
          <p:cNvPicPr>
            <a:picLocks noChangeAspect="1"/>
          </p:cNvPicPr>
          <p:nvPr/>
        </p:nvPicPr>
        <p:blipFill>
          <a:blip r:embed="rId5"/>
          <a:srcRect/>
          <a:stretch/>
        </p:blipFill>
        <p:spPr>
          <a:xfrm>
            <a:off x="905256" y="4221785"/>
            <a:ext cx="342900" cy="342900"/>
          </a:xfrm>
          <a:prstGeom prst="rect">
            <a:avLst/>
          </a:prstGeom>
        </p:spPr>
      </p:pic>
      <p:sp>
        <p:nvSpPr>
          <p:cNvPr id="36" name="Text 31"/>
          <p:cNvSpPr txBox="1"/>
          <p:nvPr/>
        </p:nvSpPr>
        <p:spPr>
          <a:xfrm>
            <a:off x="800100" y="4849978"/>
            <a:ext cx="667512" cy="676656"/>
          </a:xfrm>
          <a:prstGeom prst="rect">
            <a:avLst/>
          </a:prstGeom>
          <a:noFill/>
          <a:ln/>
        </p:spPr>
        <p:txBody>
          <a:bodyPr wrap="square" lIns="0" tIns="0" rIns="0" bIns="0" rtlCol="0" anchor="ctr"/>
          <a:lstStyle/>
          <a:p>
            <a:pPr marL="0" indent="0" algn="ctr">
              <a:buNone/>
            </a:pPr>
            <a:r>
              <a:rPr lang="en-US" sz="1200" b="1" dirty="0">
                <a:solidFill>
                  <a:srgbClr val="FFFFFF"/>
                </a:solidFill>
                <a:latin typeface="Poppins" pitchFamily="34" charset="0"/>
                <a:ea typeface="Poppins" pitchFamily="34" charset="-122"/>
                <a:cs typeface="Poppins" pitchFamily="34" charset="-120"/>
              </a:rPr>
              <a:t>Ners DAYAN HISNI</a:t>
            </a:r>
            <a:endParaRPr lang="en-US" sz="1200" dirty="0"/>
          </a:p>
        </p:txBody>
      </p:sp>
      <p:sp>
        <p:nvSpPr>
          <p:cNvPr id="37" name="Text 32"/>
          <p:cNvSpPr txBox="1"/>
          <p:nvPr/>
        </p:nvSpPr>
        <p:spPr>
          <a:xfrm>
            <a:off x="748894" y="5526634"/>
            <a:ext cx="743407" cy="162763"/>
          </a:xfrm>
          <a:prstGeom prst="rect">
            <a:avLst/>
          </a:prstGeom>
          <a:noFill/>
          <a:ln/>
        </p:spPr>
        <p:txBody>
          <a:bodyPr wrap="square" lIns="0" tIns="0" rIns="0" bIns="0" rtlCol="0" anchor="ctr"/>
          <a:lstStyle/>
          <a:p>
            <a:pPr marL="0" indent="0" algn="ctr">
              <a:buNone/>
            </a:pPr>
            <a:r>
              <a:rPr lang="en-US" sz="900" dirty="0">
                <a:solidFill>
                  <a:srgbClr val="9CA3AF"/>
                </a:solidFill>
                <a:latin typeface="Poppins" pitchFamily="34" charset="0"/>
                <a:ea typeface="Poppins" pitchFamily="34" charset="-122"/>
                <a:cs typeface="Poppins" pitchFamily="34" charset="-120"/>
              </a:rPr>
              <a:t>S.Kep, M.N.S</a:t>
            </a:r>
            <a:endParaRPr lang="en-US" sz="900" dirty="0"/>
          </a:p>
        </p:txBody>
      </p:sp>
      <p:sp>
        <p:nvSpPr>
          <p:cNvPr id="38" name="Text 33"/>
          <p:cNvSpPr txBox="1"/>
          <p:nvPr/>
        </p:nvSpPr>
        <p:spPr>
          <a:xfrm>
            <a:off x="1647749" y="4012387"/>
            <a:ext cx="2953512"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Expert Cardiovascular Nurse</a:t>
            </a:r>
            <a:endParaRPr lang="en-US" sz="1500" dirty="0"/>
          </a:p>
        </p:txBody>
      </p:sp>
      <p:sp>
        <p:nvSpPr>
          <p:cNvPr id="39" name="Shape 34"/>
          <p:cNvSpPr/>
          <p:nvPr/>
        </p:nvSpPr>
        <p:spPr>
          <a:xfrm>
            <a:off x="1647749" y="4364431"/>
            <a:ext cx="1399946" cy="228600"/>
          </a:xfrm>
          <a:prstGeom prst="roundRect">
            <a:avLst>
              <a:gd name="adj" fmla="val 200000"/>
            </a:avLst>
          </a:prstGeom>
          <a:solidFill>
            <a:srgbClr val="32CD32">
              <a:alpha val="20000"/>
            </a:srgbClr>
          </a:solidFill>
          <a:ln/>
        </p:spPr>
      </p:sp>
      <p:sp>
        <p:nvSpPr>
          <p:cNvPr id="40" name="Shape 35"/>
          <p:cNvSpPr/>
          <p:nvPr/>
        </p:nvSpPr>
        <p:spPr>
          <a:xfrm>
            <a:off x="3093415" y="4364431"/>
            <a:ext cx="1333195" cy="228600"/>
          </a:xfrm>
          <a:prstGeom prst="roundRect">
            <a:avLst>
              <a:gd name="adj" fmla="val 200000"/>
            </a:avLst>
          </a:prstGeom>
          <a:solidFill>
            <a:srgbClr val="32CD32">
              <a:alpha val="20000"/>
            </a:srgbClr>
          </a:solidFill>
          <a:ln/>
        </p:spPr>
      </p:sp>
      <p:sp>
        <p:nvSpPr>
          <p:cNvPr id="41" name="Text 36"/>
          <p:cNvSpPr txBox="1"/>
          <p:nvPr/>
        </p:nvSpPr>
        <p:spPr>
          <a:xfrm>
            <a:off x="1723644" y="4392778"/>
            <a:ext cx="1339596" cy="162763"/>
          </a:xfrm>
          <a:prstGeom prst="rect">
            <a:avLst/>
          </a:prstGeom>
          <a:noFill/>
          <a:ln/>
        </p:spPr>
        <p:txBody>
          <a:bodyPr wrap="square" lIns="0" tIns="0" rIns="0" bIns="0" rtlCol="0" anchor="ctr"/>
          <a:lstStyle/>
          <a:p>
            <a:pPr marL="0" indent="0" algn="l">
              <a:buNone/>
            </a:pPr>
            <a:r>
              <a:rPr lang="en-US" sz="900" b="1" dirty="0">
                <a:solidFill>
                  <a:srgbClr val="7CFC00"/>
                </a:solidFill>
                <a:latin typeface="Poppins" pitchFamily="34" charset="0"/>
                <a:ea typeface="Poppins" pitchFamily="34" charset="-122"/>
                <a:cs typeface="Poppins" pitchFamily="34" charset="-120"/>
              </a:rPr>
              <a:t>5+ Years Experience</a:t>
            </a:r>
            <a:endParaRPr lang="en-US" sz="900" dirty="0"/>
          </a:p>
        </p:txBody>
      </p:sp>
      <p:sp>
        <p:nvSpPr>
          <p:cNvPr id="42" name="Text 37"/>
          <p:cNvSpPr txBox="1"/>
          <p:nvPr/>
        </p:nvSpPr>
        <p:spPr>
          <a:xfrm>
            <a:off x="3170225" y="4392778"/>
            <a:ext cx="1272845" cy="162763"/>
          </a:xfrm>
          <a:prstGeom prst="rect">
            <a:avLst/>
          </a:prstGeom>
          <a:noFill/>
          <a:ln/>
        </p:spPr>
        <p:txBody>
          <a:bodyPr wrap="square" lIns="0" tIns="0" rIns="0" bIns="0" rtlCol="0" anchor="ctr"/>
          <a:lstStyle/>
          <a:p>
            <a:pPr marL="0" indent="0" algn="l">
              <a:buNone/>
            </a:pPr>
            <a:r>
              <a:rPr lang="en-US" sz="900" b="1" dirty="0">
                <a:solidFill>
                  <a:srgbClr val="7CFC00"/>
                </a:solidFill>
                <a:latin typeface="Poppins" pitchFamily="34" charset="0"/>
                <a:ea typeface="Poppins" pitchFamily="34" charset="-122"/>
                <a:cs typeface="Poppins" pitchFamily="34" charset="-120"/>
              </a:rPr>
              <a:t>Community Health</a:t>
            </a:r>
            <a:endParaRPr lang="en-US" sz="900" dirty="0"/>
          </a:p>
        </p:txBody>
      </p:sp>
      <p:sp>
        <p:nvSpPr>
          <p:cNvPr id="43" name="Text 38"/>
          <p:cNvSpPr txBox="1"/>
          <p:nvPr/>
        </p:nvSpPr>
        <p:spPr>
          <a:xfrm>
            <a:off x="1647749" y="4709160"/>
            <a:ext cx="3657600" cy="676656"/>
          </a:xfrm>
          <a:prstGeom prst="rect">
            <a:avLst/>
          </a:prstGeom>
          <a:noFill/>
          <a:ln/>
        </p:spPr>
        <p:txBody>
          <a:bodyPr wrap="square" lIns="0" tIns="0" rIns="0" bIns="0" rtlCol="0" anchor="ctr"/>
          <a:lstStyle/>
          <a:p>
            <a:pPr marL="0" indent="0" algn="l">
              <a:buNone/>
            </a:pPr>
            <a:r>
              <a:rPr lang="en-US" sz="1200" dirty="0">
                <a:solidFill>
                  <a:srgbClr val="D1D5DB"/>
                </a:solidFill>
                <a:latin typeface="Poppins" pitchFamily="34" charset="0"/>
                <a:ea typeface="Poppins" pitchFamily="34" charset="-122"/>
                <a:cs typeface="Poppins" pitchFamily="34" charset="-120"/>
              </a:rPr>
              <a:t>Provides critical medical expertise, emergency protocols, and first-hand experience with cardiovascular patients across Indonesia.</a:t>
            </a:r>
            <a:endParaRPr lang="en-US" sz="1200" dirty="0"/>
          </a:p>
        </p:txBody>
      </p:sp>
      <p:sp>
        <p:nvSpPr>
          <p:cNvPr id="44" name="Shape 39"/>
          <p:cNvSpPr/>
          <p:nvPr/>
        </p:nvSpPr>
        <p:spPr>
          <a:xfrm>
            <a:off x="6210605" y="3821278"/>
            <a:ext cx="5524805" cy="2133295"/>
          </a:xfrm>
          <a:prstGeom prst="rect">
            <a:avLst/>
          </a:prstGeom>
          <a:solidFill>
            <a:srgbClr val="FFFFFF">
              <a:alpha val="5000"/>
            </a:srgbClr>
          </a:solidFill>
          <a:ln/>
        </p:spPr>
      </p:sp>
      <p:sp>
        <p:nvSpPr>
          <p:cNvPr id="45" name="Shape 40"/>
          <p:cNvSpPr/>
          <p:nvPr/>
        </p:nvSpPr>
        <p:spPr>
          <a:xfrm>
            <a:off x="6210605" y="3821278"/>
            <a:ext cx="47549" cy="2133295"/>
          </a:xfrm>
          <a:prstGeom prst="rect">
            <a:avLst/>
          </a:prstGeom>
          <a:solidFill>
            <a:srgbClr val="FFD700"/>
          </a:solidFill>
          <a:ln/>
        </p:spPr>
      </p:sp>
      <p:sp>
        <p:nvSpPr>
          <p:cNvPr id="46" name="Shape 41"/>
          <p:cNvSpPr/>
          <p:nvPr/>
        </p:nvSpPr>
        <p:spPr>
          <a:xfrm>
            <a:off x="6448349" y="4012387"/>
            <a:ext cx="761695" cy="761695"/>
          </a:xfrm>
          <a:prstGeom prst="roundRect">
            <a:avLst>
              <a:gd name="adj" fmla="val 120048"/>
            </a:avLst>
          </a:prstGeom>
          <a:solidFill>
            <a:srgbClr val="92400E"/>
          </a:solidFill>
          <a:ln/>
        </p:spPr>
      </p:sp>
      <p:pic>
        <p:nvPicPr>
          <p:cNvPr id="47" name="Image 3" descr="preencoded.png"/>
          <p:cNvPicPr>
            <a:picLocks noChangeAspect="1"/>
          </p:cNvPicPr>
          <p:nvPr/>
        </p:nvPicPr>
        <p:blipFill>
          <a:blip r:embed="rId6"/>
          <a:srcRect/>
          <a:stretch/>
        </p:blipFill>
        <p:spPr>
          <a:xfrm>
            <a:off x="6657746" y="4221785"/>
            <a:ext cx="342900" cy="342900"/>
          </a:xfrm>
          <a:prstGeom prst="rect">
            <a:avLst/>
          </a:prstGeom>
        </p:spPr>
      </p:pic>
      <p:sp>
        <p:nvSpPr>
          <p:cNvPr id="48" name="Text 42"/>
          <p:cNvSpPr txBox="1"/>
          <p:nvPr/>
        </p:nvSpPr>
        <p:spPr>
          <a:xfrm>
            <a:off x="6466637" y="4849978"/>
            <a:ext cx="848563" cy="448056"/>
          </a:xfrm>
          <a:prstGeom prst="rect">
            <a:avLst/>
          </a:prstGeom>
          <a:noFill/>
          <a:ln/>
        </p:spPr>
        <p:txBody>
          <a:bodyPr wrap="square" lIns="0" tIns="0" rIns="0" bIns="0" rtlCol="0" anchor="ctr"/>
          <a:lstStyle/>
          <a:p>
            <a:pPr marL="0" indent="0" algn="ctr">
              <a:buNone/>
            </a:pPr>
            <a:r>
              <a:rPr lang="en-US" sz="1200" b="1" dirty="0">
                <a:solidFill>
                  <a:srgbClr val="FFFFFF"/>
                </a:solidFill>
                <a:latin typeface="Poppins" pitchFamily="34" charset="0"/>
                <a:ea typeface="Poppins" pitchFamily="34" charset="-122"/>
                <a:cs typeface="Poppins" pitchFamily="34" charset="-120"/>
              </a:rPr>
              <a:t>M. KEIVAN &amp;</a:t>
            </a:r>
            <a:endParaRPr lang="en-US" sz="1200" dirty="0"/>
          </a:p>
        </p:txBody>
      </p:sp>
      <p:sp>
        <p:nvSpPr>
          <p:cNvPr id="49" name="Text 43"/>
          <p:cNvSpPr txBox="1"/>
          <p:nvPr/>
        </p:nvSpPr>
        <p:spPr>
          <a:xfrm>
            <a:off x="6624828" y="5307178"/>
            <a:ext cx="534010" cy="448056"/>
          </a:xfrm>
          <a:prstGeom prst="rect">
            <a:avLst/>
          </a:prstGeom>
          <a:noFill/>
          <a:ln/>
        </p:spPr>
        <p:txBody>
          <a:bodyPr wrap="square" lIns="0" tIns="0" rIns="0" bIns="0" rtlCol="0" anchor="ctr"/>
          <a:lstStyle/>
          <a:p>
            <a:pPr marL="0" indent="0" algn="ctr">
              <a:buNone/>
            </a:pPr>
            <a:r>
              <a:rPr lang="en-US" sz="1200" b="1" dirty="0">
                <a:solidFill>
                  <a:srgbClr val="FFFFFF"/>
                </a:solidFill>
                <a:latin typeface="Poppins" pitchFamily="34" charset="0"/>
                <a:ea typeface="Poppins" pitchFamily="34" charset="-122"/>
                <a:cs typeface="Poppins" pitchFamily="34" charset="-120"/>
              </a:rPr>
              <a:t>Majo Alkaf</a:t>
            </a:r>
            <a:endParaRPr lang="en-US" sz="1200" dirty="0"/>
          </a:p>
        </p:txBody>
      </p:sp>
      <p:sp>
        <p:nvSpPr>
          <p:cNvPr id="50" name="Text 44"/>
          <p:cNvSpPr txBox="1"/>
          <p:nvPr/>
        </p:nvSpPr>
        <p:spPr>
          <a:xfrm>
            <a:off x="7401154" y="4012387"/>
            <a:ext cx="2953512"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Data Scientists &amp; Operations</a:t>
            </a:r>
            <a:endParaRPr lang="en-US" sz="1500" dirty="0"/>
          </a:p>
        </p:txBody>
      </p:sp>
      <p:sp>
        <p:nvSpPr>
          <p:cNvPr id="51" name="Shape 45"/>
          <p:cNvSpPr/>
          <p:nvPr/>
        </p:nvSpPr>
        <p:spPr>
          <a:xfrm>
            <a:off x="7401154" y="4364431"/>
            <a:ext cx="1067105" cy="228600"/>
          </a:xfrm>
          <a:prstGeom prst="roundRect">
            <a:avLst>
              <a:gd name="adj" fmla="val 200000"/>
            </a:avLst>
          </a:prstGeom>
          <a:solidFill>
            <a:srgbClr val="FFD700">
              <a:alpha val="20000"/>
            </a:srgbClr>
          </a:solidFill>
          <a:ln/>
        </p:spPr>
      </p:sp>
      <p:sp>
        <p:nvSpPr>
          <p:cNvPr id="52" name="Shape 46"/>
          <p:cNvSpPr/>
          <p:nvPr/>
        </p:nvSpPr>
        <p:spPr>
          <a:xfrm>
            <a:off x="8509406" y="4364431"/>
            <a:ext cx="1037844" cy="228600"/>
          </a:xfrm>
          <a:prstGeom prst="roundRect">
            <a:avLst>
              <a:gd name="adj" fmla="val 200000"/>
            </a:avLst>
          </a:prstGeom>
          <a:solidFill>
            <a:srgbClr val="FFD700">
              <a:alpha val="20000"/>
            </a:srgbClr>
          </a:solidFill>
          <a:ln/>
        </p:spPr>
      </p:sp>
      <p:sp>
        <p:nvSpPr>
          <p:cNvPr id="53" name="Shape 47"/>
          <p:cNvSpPr/>
          <p:nvPr/>
        </p:nvSpPr>
        <p:spPr>
          <a:xfrm>
            <a:off x="9594799" y="4364431"/>
            <a:ext cx="819302" cy="228600"/>
          </a:xfrm>
          <a:prstGeom prst="roundRect">
            <a:avLst>
              <a:gd name="adj" fmla="val 200000"/>
            </a:avLst>
          </a:prstGeom>
          <a:solidFill>
            <a:srgbClr val="FFD700">
              <a:alpha val="20000"/>
            </a:srgbClr>
          </a:solidFill>
          <a:ln/>
        </p:spPr>
      </p:sp>
      <p:sp>
        <p:nvSpPr>
          <p:cNvPr id="54" name="Text 48"/>
          <p:cNvSpPr txBox="1"/>
          <p:nvPr/>
        </p:nvSpPr>
        <p:spPr>
          <a:xfrm>
            <a:off x="7477049" y="4392778"/>
            <a:ext cx="1005840" cy="162763"/>
          </a:xfrm>
          <a:prstGeom prst="rect">
            <a:avLst/>
          </a:prstGeom>
          <a:noFill/>
          <a:ln/>
        </p:spPr>
        <p:txBody>
          <a:bodyPr wrap="square" lIns="0" tIns="0" rIns="0" bIns="0" rtlCol="0" anchor="ctr"/>
          <a:lstStyle/>
          <a:p>
            <a:pPr marL="0" indent="0" algn="l">
              <a:buNone/>
            </a:pPr>
            <a:r>
              <a:rPr lang="en-US" sz="900" b="1" dirty="0">
                <a:solidFill>
                  <a:srgbClr val="FFD700"/>
                </a:solidFill>
                <a:latin typeface="Poppins" pitchFamily="34" charset="0"/>
                <a:ea typeface="Poppins" pitchFamily="34" charset="-122"/>
                <a:cs typeface="Poppins" pitchFamily="34" charset="-120"/>
              </a:rPr>
              <a:t>Data Analytics</a:t>
            </a:r>
            <a:endParaRPr lang="en-US" sz="900" dirty="0"/>
          </a:p>
        </p:txBody>
      </p:sp>
      <p:sp>
        <p:nvSpPr>
          <p:cNvPr id="55" name="Text 49"/>
          <p:cNvSpPr txBox="1"/>
          <p:nvPr/>
        </p:nvSpPr>
        <p:spPr>
          <a:xfrm>
            <a:off x="8585302" y="4392778"/>
            <a:ext cx="977494" cy="162763"/>
          </a:xfrm>
          <a:prstGeom prst="rect">
            <a:avLst/>
          </a:prstGeom>
          <a:noFill/>
          <a:ln/>
        </p:spPr>
        <p:txBody>
          <a:bodyPr wrap="square" lIns="0" tIns="0" rIns="0" bIns="0" rtlCol="0" anchor="ctr"/>
          <a:lstStyle/>
          <a:p>
            <a:pPr marL="0" indent="0" algn="l">
              <a:buNone/>
            </a:pPr>
            <a:r>
              <a:rPr lang="en-US" sz="900" b="1" dirty="0">
                <a:solidFill>
                  <a:srgbClr val="FFD700"/>
                </a:solidFill>
                <a:latin typeface="Poppins" pitchFamily="34" charset="0"/>
                <a:ea typeface="Poppins" pitchFamily="34" charset="-122"/>
                <a:cs typeface="Poppins" pitchFamily="34" charset="-120"/>
              </a:rPr>
              <a:t>User Research</a:t>
            </a:r>
            <a:endParaRPr lang="en-US" sz="900" dirty="0"/>
          </a:p>
        </p:txBody>
      </p:sp>
      <p:sp>
        <p:nvSpPr>
          <p:cNvPr id="56" name="Text 50"/>
          <p:cNvSpPr txBox="1"/>
          <p:nvPr/>
        </p:nvSpPr>
        <p:spPr>
          <a:xfrm>
            <a:off x="9670694" y="4392778"/>
            <a:ext cx="758952" cy="162763"/>
          </a:xfrm>
          <a:prstGeom prst="rect">
            <a:avLst/>
          </a:prstGeom>
          <a:noFill/>
          <a:ln/>
        </p:spPr>
        <p:txBody>
          <a:bodyPr wrap="square" lIns="0" tIns="0" rIns="0" bIns="0" rtlCol="0" anchor="ctr"/>
          <a:lstStyle/>
          <a:p>
            <a:pPr marL="0" indent="0" algn="l">
              <a:buNone/>
            </a:pPr>
            <a:r>
              <a:rPr lang="en-US" sz="900" b="1" dirty="0">
                <a:solidFill>
                  <a:srgbClr val="FFD700"/>
                </a:solidFill>
                <a:latin typeface="Poppins" pitchFamily="34" charset="0"/>
                <a:ea typeface="Poppins" pitchFamily="34" charset="-122"/>
                <a:cs typeface="Poppins" pitchFamily="34" charset="-120"/>
              </a:rPr>
              <a:t>AI Training</a:t>
            </a:r>
            <a:endParaRPr lang="en-US" sz="900" dirty="0"/>
          </a:p>
        </p:txBody>
      </p:sp>
      <p:sp>
        <p:nvSpPr>
          <p:cNvPr id="57" name="Text 51"/>
          <p:cNvSpPr txBox="1"/>
          <p:nvPr/>
        </p:nvSpPr>
        <p:spPr>
          <a:xfrm>
            <a:off x="7401154" y="4709160"/>
            <a:ext cx="3848710" cy="676656"/>
          </a:xfrm>
          <a:prstGeom prst="rect">
            <a:avLst/>
          </a:prstGeom>
          <a:noFill/>
          <a:ln/>
        </p:spPr>
        <p:txBody>
          <a:bodyPr wrap="square" lIns="0" tIns="0" rIns="0" bIns="0" rtlCol="0" anchor="ctr"/>
          <a:lstStyle/>
          <a:p>
            <a:pPr marL="0" indent="0" algn="l">
              <a:buNone/>
            </a:pPr>
            <a:r>
              <a:rPr lang="en-US" sz="1200" dirty="0">
                <a:solidFill>
                  <a:srgbClr val="D1D5DB"/>
                </a:solidFill>
                <a:latin typeface="Poppins" pitchFamily="34" charset="0"/>
                <a:ea typeface="Poppins" pitchFamily="34" charset="-122"/>
                <a:cs typeface="Poppins" pitchFamily="34" charset="-120"/>
              </a:rPr>
              <a:t>The operational backbone providing critical data collection, analytics, market research, and implementation support.</a:t>
            </a:r>
            <a:endParaRPr lang="en-US" sz="1200" dirty="0"/>
          </a:p>
        </p:txBody>
      </p:sp>
      <p:sp>
        <p:nvSpPr>
          <p:cNvPr id="58" name="Shape 52"/>
          <p:cNvSpPr/>
          <p:nvPr/>
        </p:nvSpPr>
        <p:spPr>
          <a:xfrm>
            <a:off x="457200" y="6335878"/>
            <a:ext cx="11277295" cy="990295"/>
          </a:xfrm>
          <a:prstGeom prst="roundRect">
            <a:avLst>
              <a:gd name="adj" fmla="val 3551"/>
            </a:avLst>
          </a:prstGeom>
          <a:solidFill>
            <a:srgbClr val="111827">
              <a:alpha val="50000"/>
            </a:srgbClr>
          </a:solidFill>
          <a:ln/>
        </p:spPr>
      </p:sp>
      <p:pic>
        <p:nvPicPr>
          <p:cNvPr id="59" name="Image 4" descr="preencoded.png"/>
          <p:cNvPicPr>
            <a:picLocks noChangeAspect="1"/>
          </p:cNvPicPr>
          <p:nvPr/>
        </p:nvPicPr>
        <p:blipFill>
          <a:blip r:embed="rId7"/>
          <a:srcRect l="-1282" r="-1282"/>
          <a:stretch/>
        </p:blipFill>
        <p:spPr>
          <a:xfrm>
            <a:off x="647395" y="6559906"/>
            <a:ext cx="219456" cy="190195"/>
          </a:xfrm>
          <a:prstGeom prst="rect">
            <a:avLst/>
          </a:prstGeom>
        </p:spPr>
      </p:pic>
      <p:sp>
        <p:nvSpPr>
          <p:cNvPr id="60" name="Text 53"/>
          <p:cNvSpPr txBox="1"/>
          <p:nvPr/>
        </p:nvSpPr>
        <p:spPr>
          <a:xfrm>
            <a:off x="942746" y="6526987"/>
            <a:ext cx="2171700"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Why This Team Wins</a:t>
            </a:r>
            <a:endParaRPr lang="en-US" sz="1500" dirty="0"/>
          </a:p>
        </p:txBody>
      </p:sp>
      <p:pic>
        <p:nvPicPr>
          <p:cNvPr id="61" name="Image 5" descr="preencoded.png"/>
          <p:cNvPicPr>
            <a:picLocks noChangeAspect="1"/>
          </p:cNvPicPr>
          <p:nvPr/>
        </p:nvPicPr>
        <p:blipFill>
          <a:blip r:embed="rId8"/>
          <a:srcRect t="-44" b="-44"/>
          <a:stretch/>
        </p:blipFill>
        <p:spPr>
          <a:xfrm>
            <a:off x="647395" y="6907378"/>
            <a:ext cx="256946" cy="228600"/>
          </a:xfrm>
          <a:prstGeom prst="rect">
            <a:avLst/>
          </a:prstGeom>
        </p:spPr>
      </p:pic>
      <p:sp>
        <p:nvSpPr>
          <p:cNvPr id="62" name="Text 54"/>
          <p:cNvSpPr txBox="1"/>
          <p:nvPr/>
        </p:nvSpPr>
        <p:spPr>
          <a:xfrm>
            <a:off x="1019556" y="6907378"/>
            <a:ext cx="1524305"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Medical Credibility</a:t>
            </a:r>
            <a:endParaRPr lang="en-US" sz="1200" dirty="0"/>
          </a:p>
        </p:txBody>
      </p:sp>
      <p:pic>
        <p:nvPicPr>
          <p:cNvPr id="63" name="Image 6" descr="preencoded.png"/>
          <p:cNvPicPr>
            <a:picLocks noChangeAspect="1"/>
          </p:cNvPicPr>
          <p:nvPr/>
        </p:nvPicPr>
        <p:blipFill>
          <a:blip r:embed="rId9"/>
          <a:srcRect l="-80" r="-80"/>
          <a:stretch/>
        </p:blipFill>
        <p:spPr>
          <a:xfrm>
            <a:off x="4330598" y="6907378"/>
            <a:ext cx="286207" cy="228600"/>
          </a:xfrm>
          <a:prstGeom prst="rect">
            <a:avLst/>
          </a:prstGeom>
        </p:spPr>
      </p:pic>
      <p:sp>
        <p:nvSpPr>
          <p:cNvPr id="64" name="Text 55"/>
          <p:cNvSpPr txBox="1"/>
          <p:nvPr/>
        </p:nvSpPr>
        <p:spPr>
          <a:xfrm>
            <a:off x="4731106" y="6907378"/>
            <a:ext cx="1686154"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Technical Excellence</a:t>
            </a:r>
            <a:endParaRPr lang="en-US" sz="1200" dirty="0"/>
          </a:p>
        </p:txBody>
      </p:sp>
      <p:pic>
        <p:nvPicPr>
          <p:cNvPr id="65" name="Image 7" descr="preencoded.png"/>
          <p:cNvPicPr>
            <a:picLocks noChangeAspect="1"/>
          </p:cNvPicPr>
          <p:nvPr/>
        </p:nvPicPr>
        <p:blipFill>
          <a:blip r:embed="rId10"/>
          <a:srcRect l="-80" r="-80"/>
          <a:stretch/>
        </p:blipFill>
        <p:spPr>
          <a:xfrm>
            <a:off x="8013802" y="6907378"/>
            <a:ext cx="286207" cy="228600"/>
          </a:xfrm>
          <a:prstGeom prst="rect">
            <a:avLst/>
          </a:prstGeom>
        </p:spPr>
      </p:pic>
      <p:sp>
        <p:nvSpPr>
          <p:cNvPr id="66" name="Text 56"/>
          <p:cNvSpPr txBox="1"/>
          <p:nvPr/>
        </p:nvSpPr>
        <p:spPr>
          <a:xfrm>
            <a:off x="8413394" y="6907378"/>
            <a:ext cx="1810512" cy="219456"/>
          </a:xfrm>
          <a:prstGeom prst="rect">
            <a:avLst/>
          </a:prstGeom>
          <a:noFill/>
          <a:ln/>
        </p:spPr>
        <p:txBody>
          <a:bodyPr wrap="square" lIns="0" tIns="0" rIns="0" bIns="0" rtlCol="0" anchor="ctr"/>
          <a:lstStyle/>
          <a:p>
            <a:pPr marL="0" indent="0" algn="l">
              <a:buNone/>
            </a:pPr>
            <a:r>
              <a:rPr lang="en-US" sz="1200" dirty="0">
                <a:solidFill>
                  <a:srgbClr val="FFFFFF"/>
                </a:solidFill>
                <a:latin typeface="Poppins" pitchFamily="34" charset="0"/>
                <a:ea typeface="Poppins" pitchFamily="34" charset="-122"/>
                <a:cs typeface="Poppins" pitchFamily="34" charset="-120"/>
              </a:rPr>
              <a:t>Government Relations</a:t>
            </a:r>
            <a:endParaRPr lang="en-US" sz="1200" dirty="0"/>
          </a:p>
        </p:txBody>
      </p:sp>
      <p:sp>
        <p:nvSpPr>
          <p:cNvPr id="67" name="Shape 57"/>
          <p:cNvSpPr/>
          <p:nvPr/>
        </p:nvSpPr>
        <p:spPr>
          <a:xfrm>
            <a:off x="0" y="7707478"/>
            <a:ext cx="12191695" cy="75895"/>
          </a:xfrm>
          <a:prstGeom prst="rect">
            <a:avLst/>
          </a:prstGeom>
          <a:solidFill>
            <a:srgbClr val="3B82F6"/>
          </a:solidFill>
          <a:ln/>
        </p:spPr>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A1128"/>
          </a:solidFill>
          <a:ln/>
        </p:spPr>
      </p:sp>
      <p:sp>
        <p:nvSpPr>
          <p:cNvPr id="3" name="Shape 1"/>
          <p:cNvSpPr/>
          <p:nvPr/>
        </p:nvSpPr>
        <p:spPr>
          <a:xfrm>
            <a:off x="0" y="0"/>
            <a:ext cx="12191695" cy="6858000"/>
          </a:xfrm>
          <a:prstGeom prst="rect">
            <a:avLst/>
          </a:prstGeom>
          <a:solidFill>
            <a:srgbClr val="0A1128"/>
          </a:solidFill>
          <a:ln/>
        </p:spPr>
      </p:sp>
      <p:sp>
        <p:nvSpPr>
          <p:cNvPr id="4" name="Shape 2"/>
          <p:cNvSpPr/>
          <p:nvPr/>
        </p:nvSpPr>
        <p:spPr>
          <a:xfrm>
            <a:off x="0" y="0"/>
            <a:ext cx="12191695" cy="75895"/>
          </a:xfrm>
          <a:prstGeom prst="rect">
            <a:avLst/>
          </a:prstGeom>
          <a:solidFill>
            <a:srgbClr val="DC2626"/>
          </a:solidFill>
          <a:ln/>
        </p:spPr>
      </p:sp>
      <p:sp>
        <p:nvSpPr>
          <p:cNvPr id="5" name="Text 3"/>
          <p:cNvSpPr txBox="1"/>
          <p:nvPr/>
        </p:nvSpPr>
        <p:spPr>
          <a:xfrm>
            <a:off x="457200" y="409651"/>
            <a:ext cx="7658100" cy="553212"/>
          </a:xfrm>
          <a:prstGeom prst="rect">
            <a:avLst/>
          </a:prstGeom>
          <a:noFill/>
          <a:ln/>
        </p:spPr>
        <p:txBody>
          <a:bodyPr wrap="square" lIns="0" tIns="0" rIns="0" bIns="0" rtlCol="0" anchor="ctr"/>
          <a:lstStyle/>
          <a:p>
            <a:pPr marL="0" indent="0" algn="l">
              <a:buNone/>
            </a:pPr>
            <a:r>
              <a:rPr lang="en-US" sz="3600" b="1" dirty="0">
                <a:solidFill>
                  <a:srgbClr val="DC143C"/>
                </a:solidFill>
                <a:latin typeface="Montserrat" pitchFamily="34" charset="0"/>
                <a:ea typeface="Montserrat" pitchFamily="34" charset="-122"/>
                <a:cs typeface="Montserrat" pitchFamily="34" charset="-120"/>
              </a:rPr>
              <a:t>Impact &amp; Financial Projections</a:t>
            </a:r>
            <a:endParaRPr lang="en-US" sz="3600" dirty="0"/>
          </a:p>
        </p:txBody>
      </p:sp>
      <p:sp>
        <p:nvSpPr>
          <p:cNvPr id="6" name="Shape 4"/>
          <p:cNvSpPr/>
          <p:nvPr/>
        </p:nvSpPr>
        <p:spPr>
          <a:xfrm>
            <a:off x="457200" y="1067105"/>
            <a:ext cx="1218895" cy="38405"/>
          </a:xfrm>
          <a:prstGeom prst="rect">
            <a:avLst/>
          </a:prstGeom>
          <a:solidFill>
            <a:srgbClr val="DC2626"/>
          </a:solidFill>
          <a:ln/>
        </p:spPr>
      </p:sp>
      <p:sp>
        <p:nvSpPr>
          <p:cNvPr id="7" name="Shape 5"/>
          <p:cNvSpPr/>
          <p:nvPr/>
        </p:nvSpPr>
        <p:spPr>
          <a:xfrm>
            <a:off x="457200" y="1561795"/>
            <a:ext cx="5524805" cy="800100"/>
          </a:xfrm>
          <a:prstGeom prst="rect">
            <a:avLst/>
          </a:prstGeom>
          <a:solidFill>
            <a:srgbClr val="FFFFFF">
              <a:alpha val="5000"/>
            </a:srgbClr>
          </a:solidFill>
          <a:ln/>
        </p:spPr>
      </p:sp>
      <p:sp>
        <p:nvSpPr>
          <p:cNvPr id="8" name="Shape 6"/>
          <p:cNvSpPr/>
          <p:nvPr/>
        </p:nvSpPr>
        <p:spPr>
          <a:xfrm>
            <a:off x="457200" y="1561795"/>
            <a:ext cx="47549" cy="800100"/>
          </a:xfrm>
          <a:prstGeom prst="rect">
            <a:avLst/>
          </a:prstGeom>
          <a:solidFill>
            <a:srgbClr val="1E90FF"/>
          </a:solidFill>
          <a:ln/>
        </p:spPr>
      </p:sp>
      <p:pic>
        <p:nvPicPr>
          <p:cNvPr id="9" name="Image 0" descr="preencoded.png"/>
          <p:cNvPicPr>
            <a:picLocks noChangeAspect="1"/>
          </p:cNvPicPr>
          <p:nvPr/>
        </p:nvPicPr>
        <p:blipFill>
          <a:blip r:embed="rId3"/>
          <a:srcRect/>
          <a:stretch/>
        </p:blipFill>
        <p:spPr>
          <a:xfrm>
            <a:off x="657454" y="1752905"/>
            <a:ext cx="228600" cy="228600"/>
          </a:xfrm>
          <a:prstGeom prst="rect">
            <a:avLst/>
          </a:prstGeom>
        </p:spPr>
      </p:pic>
      <p:sp>
        <p:nvSpPr>
          <p:cNvPr id="10" name="Shape 7"/>
          <p:cNvSpPr/>
          <p:nvPr/>
        </p:nvSpPr>
        <p:spPr>
          <a:xfrm>
            <a:off x="6210605" y="1561795"/>
            <a:ext cx="5524805" cy="800100"/>
          </a:xfrm>
          <a:prstGeom prst="rect">
            <a:avLst/>
          </a:prstGeom>
          <a:solidFill>
            <a:srgbClr val="FFFFFF">
              <a:alpha val="5000"/>
            </a:srgbClr>
          </a:solidFill>
          <a:ln/>
        </p:spPr>
      </p:sp>
      <p:sp>
        <p:nvSpPr>
          <p:cNvPr id="11" name="Shape 8"/>
          <p:cNvSpPr/>
          <p:nvPr/>
        </p:nvSpPr>
        <p:spPr>
          <a:xfrm>
            <a:off x="6210605" y="1561795"/>
            <a:ext cx="47549" cy="800100"/>
          </a:xfrm>
          <a:prstGeom prst="rect">
            <a:avLst/>
          </a:prstGeom>
          <a:solidFill>
            <a:srgbClr val="1E90FF"/>
          </a:solidFill>
          <a:ln/>
        </p:spPr>
      </p:sp>
      <p:sp>
        <p:nvSpPr>
          <p:cNvPr id="12" name="Text 9"/>
          <p:cNvSpPr txBox="1"/>
          <p:nvPr/>
        </p:nvSpPr>
        <p:spPr>
          <a:xfrm>
            <a:off x="1000354" y="1714500"/>
            <a:ext cx="3353105"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Year 1: IDR 15B revenue, 100K calls</a:t>
            </a:r>
            <a:endParaRPr lang="en-US" sz="1500" dirty="0"/>
          </a:p>
        </p:txBody>
      </p:sp>
      <p:sp>
        <p:nvSpPr>
          <p:cNvPr id="13" name="Text 10"/>
          <p:cNvSpPr txBox="1"/>
          <p:nvPr/>
        </p:nvSpPr>
        <p:spPr>
          <a:xfrm>
            <a:off x="6752844" y="1714500"/>
            <a:ext cx="3314700"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Year 2: IDR 150B revenue, 1M calls</a:t>
            </a:r>
            <a:endParaRPr lang="en-US" sz="1500" dirty="0"/>
          </a:p>
        </p:txBody>
      </p:sp>
      <p:sp>
        <p:nvSpPr>
          <p:cNvPr id="14" name="Text 11"/>
          <p:cNvSpPr txBox="1"/>
          <p:nvPr/>
        </p:nvSpPr>
        <p:spPr>
          <a:xfrm>
            <a:off x="1000354" y="2018995"/>
            <a:ext cx="1548079"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5 provinces coverage</a:t>
            </a:r>
            <a:endParaRPr lang="en-US" sz="1000" dirty="0"/>
          </a:p>
        </p:txBody>
      </p:sp>
      <p:pic>
        <p:nvPicPr>
          <p:cNvPr id="15" name="Image 1" descr="preencoded.png"/>
          <p:cNvPicPr>
            <a:picLocks noChangeAspect="1"/>
          </p:cNvPicPr>
          <p:nvPr/>
        </p:nvPicPr>
        <p:blipFill>
          <a:blip r:embed="rId4"/>
          <a:srcRect/>
          <a:stretch/>
        </p:blipFill>
        <p:spPr>
          <a:xfrm>
            <a:off x="6409944" y="1752905"/>
            <a:ext cx="228600" cy="228600"/>
          </a:xfrm>
          <a:prstGeom prst="rect">
            <a:avLst/>
          </a:prstGeom>
        </p:spPr>
      </p:pic>
      <p:sp>
        <p:nvSpPr>
          <p:cNvPr id="16" name="Text 12"/>
          <p:cNvSpPr txBox="1"/>
          <p:nvPr/>
        </p:nvSpPr>
        <p:spPr>
          <a:xfrm>
            <a:off x="6752844" y="2018995"/>
            <a:ext cx="1624889"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20 provinces coverage</a:t>
            </a:r>
            <a:endParaRPr lang="en-US" sz="1000" dirty="0"/>
          </a:p>
        </p:txBody>
      </p:sp>
      <p:sp>
        <p:nvSpPr>
          <p:cNvPr id="17" name="Shape 13"/>
          <p:cNvSpPr/>
          <p:nvPr/>
        </p:nvSpPr>
        <p:spPr>
          <a:xfrm>
            <a:off x="457200" y="2590495"/>
            <a:ext cx="5524805" cy="800100"/>
          </a:xfrm>
          <a:prstGeom prst="rect">
            <a:avLst/>
          </a:prstGeom>
          <a:solidFill>
            <a:srgbClr val="FFFFFF">
              <a:alpha val="5000"/>
            </a:srgbClr>
          </a:solidFill>
          <a:ln/>
        </p:spPr>
      </p:sp>
      <p:sp>
        <p:nvSpPr>
          <p:cNvPr id="18" name="Shape 14"/>
          <p:cNvSpPr/>
          <p:nvPr/>
        </p:nvSpPr>
        <p:spPr>
          <a:xfrm>
            <a:off x="457200" y="2590495"/>
            <a:ext cx="47549" cy="800100"/>
          </a:xfrm>
          <a:prstGeom prst="rect">
            <a:avLst/>
          </a:prstGeom>
          <a:solidFill>
            <a:srgbClr val="DC143C"/>
          </a:solidFill>
          <a:ln/>
        </p:spPr>
      </p:sp>
      <p:pic>
        <p:nvPicPr>
          <p:cNvPr id="19" name="Image 2" descr="preencoded.png"/>
          <p:cNvPicPr>
            <a:picLocks noChangeAspect="1"/>
          </p:cNvPicPr>
          <p:nvPr/>
        </p:nvPicPr>
        <p:blipFill>
          <a:blip r:embed="rId5"/>
          <a:srcRect/>
          <a:stretch/>
        </p:blipFill>
        <p:spPr>
          <a:xfrm>
            <a:off x="657454" y="2781605"/>
            <a:ext cx="228600" cy="228600"/>
          </a:xfrm>
          <a:prstGeom prst="rect">
            <a:avLst/>
          </a:prstGeom>
        </p:spPr>
      </p:pic>
      <p:sp>
        <p:nvSpPr>
          <p:cNvPr id="20" name="Shape 15"/>
          <p:cNvSpPr/>
          <p:nvPr/>
        </p:nvSpPr>
        <p:spPr>
          <a:xfrm>
            <a:off x="6210605" y="3619195"/>
            <a:ext cx="5524805" cy="800100"/>
          </a:xfrm>
          <a:prstGeom prst="rect">
            <a:avLst/>
          </a:prstGeom>
          <a:solidFill>
            <a:srgbClr val="FFFFFF">
              <a:alpha val="5000"/>
            </a:srgbClr>
          </a:solidFill>
          <a:ln/>
        </p:spPr>
      </p:sp>
      <p:sp>
        <p:nvSpPr>
          <p:cNvPr id="21" name="Shape 16"/>
          <p:cNvSpPr/>
          <p:nvPr/>
        </p:nvSpPr>
        <p:spPr>
          <a:xfrm>
            <a:off x="6210605" y="3619195"/>
            <a:ext cx="47549" cy="800100"/>
          </a:xfrm>
          <a:prstGeom prst="rect">
            <a:avLst/>
          </a:prstGeom>
          <a:solidFill>
            <a:srgbClr val="DC143C"/>
          </a:solidFill>
          <a:ln/>
        </p:spPr>
      </p:sp>
      <p:sp>
        <p:nvSpPr>
          <p:cNvPr id="22" name="Text 17"/>
          <p:cNvSpPr txBox="1"/>
          <p:nvPr/>
        </p:nvSpPr>
        <p:spPr>
          <a:xfrm>
            <a:off x="1000354" y="2743200"/>
            <a:ext cx="2848356"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5,000+ lives saved annually</a:t>
            </a:r>
            <a:endParaRPr lang="en-US" sz="1500" dirty="0"/>
          </a:p>
        </p:txBody>
      </p:sp>
      <p:sp>
        <p:nvSpPr>
          <p:cNvPr id="23" name="Text 18"/>
          <p:cNvSpPr txBox="1"/>
          <p:nvPr/>
        </p:nvSpPr>
        <p:spPr>
          <a:xfrm>
            <a:off x="6752844" y="3771900"/>
            <a:ext cx="3886200"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Immediate impact: National readiness</a:t>
            </a:r>
            <a:endParaRPr lang="en-US" sz="1500" dirty="0"/>
          </a:p>
        </p:txBody>
      </p:sp>
      <p:sp>
        <p:nvSpPr>
          <p:cNvPr id="24" name="Text 19"/>
          <p:cNvSpPr txBox="1"/>
          <p:nvPr/>
        </p:nvSpPr>
        <p:spPr>
          <a:xfrm>
            <a:off x="1000354" y="3047695"/>
            <a:ext cx="1910182"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Through faster intervention</a:t>
            </a:r>
            <a:endParaRPr lang="en-US" sz="1000" dirty="0"/>
          </a:p>
        </p:txBody>
      </p:sp>
      <p:sp>
        <p:nvSpPr>
          <p:cNvPr id="25" name="Text 20"/>
          <p:cNvSpPr txBox="1"/>
          <p:nvPr/>
        </p:nvSpPr>
        <p:spPr>
          <a:xfrm>
            <a:off x="6752844" y="4076395"/>
            <a:ext cx="2900477"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Cardiovascular emergency preparedness</a:t>
            </a:r>
            <a:endParaRPr lang="en-US" sz="1000" dirty="0"/>
          </a:p>
        </p:txBody>
      </p:sp>
      <p:sp>
        <p:nvSpPr>
          <p:cNvPr id="26" name="Shape 21"/>
          <p:cNvSpPr/>
          <p:nvPr/>
        </p:nvSpPr>
        <p:spPr>
          <a:xfrm>
            <a:off x="6210605" y="2590495"/>
            <a:ext cx="5524805" cy="800100"/>
          </a:xfrm>
          <a:prstGeom prst="rect">
            <a:avLst/>
          </a:prstGeom>
          <a:solidFill>
            <a:srgbClr val="FFFFFF">
              <a:alpha val="5000"/>
            </a:srgbClr>
          </a:solidFill>
          <a:ln/>
        </p:spPr>
      </p:sp>
      <p:sp>
        <p:nvSpPr>
          <p:cNvPr id="27" name="Shape 22"/>
          <p:cNvSpPr/>
          <p:nvPr/>
        </p:nvSpPr>
        <p:spPr>
          <a:xfrm>
            <a:off x="6210605" y="2590495"/>
            <a:ext cx="47549" cy="800100"/>
          </a:xfrm>
          <a:prstGeom prst="rect">
            <a:avLst/>
          </a:prstGeom>
          <a:solidFill>
            <a:srgbClr val="32CD32"/>
          </a:solidFill>
          <a:ln/>
        </p:spPr>
      </p:sp>
      <p:pic>
        <p:nvPicPr>
          <p:cNvPr id="28" name="Image 3" descr="preencoded.png"/>
          <p:cNvPicPr>
            <a:picLocks noChangeAspect="1"/>
          </p:cNvPicPr>
          <p:nvPr/>
        </p:nvPicPr>
        <p:blipFill>
          <a:blip r:embed="rId6"/>
          <a:srcRect t="-44" b="-44"/>
          <a:stretch/>
        </p:blipFill>
        <p:spPr>
          <a:xfrm>
            <a:off x="6409944" y="2781605"/>
            <a:ext cx="256946" cy="228600"/>
          </a:xfrm>
          <a:prstGeom prst="rect">
            <a:avLst/>
          </a:prstGeom>
        </p:spPr>
      </p:pic>
      <p:sp>
        <p:nvSpPr>
          <p:cNvPr id="29" name="Text 23"/>
          <p:cNvSpPr txBox="1"/>
          <p:nvPr/>
        </p:nvSpPr>
        <p:spPr>
          <a:xfrm>
            <a:off x="6782105" y="2743200"/>
            <a:ext cx="3439058"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IDR 2T+ government savings/year</a:t>
            </a:r>
            <a:endParaRPr lang="en-US" sz="1500" dirty="0"/>
          </a:p>
        </p:txBody>
      </p:sp>
      <p:sp>
        <p:nvSpPr>
          <p:cNvPr id="30" name="Text 24"/>
          <p:cNvSpPr txBox="1"/>
          <p:nvPr/>
        </p:nvSpPr>
        <p:spPr>
          <a:xfrm>
            <a:off x="6752844" y="3047695"/>
            <a:ext cx="3139135"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Reduced emergency cases &amp; hospitalizations</a:t>
            </a:r>
            <a:endParaRPr lang="en-US" sz="1000" dirty="0"/>
          </a:p>
        </p:txBody>
      </p:sp>
      <p:sp>
        <p:nvSpPr>
          <p:cNvPr id="31" name="Shape 25"/>
          <p:cNvSpPr/>
          <p:nvPr/>
        </p:nvSpPr>
        <p:spPr>
          <a:xfrm>
            <a:off x="457200" y="3619195"/>
            <a:ext cx="5524805" cy="800100"/>
          </a:xfrm>
          <a:prstGeom prst="rect">
            <a:avLst/>
          </a:prstGeom>
          <a:solidFill>
            <a:srgbClr val="FFFFFF">
              <a:alpha val="5000"/>
            </a:srgbClr>
          </a:solidFill>
          <a:ln/>
        </p:spPr>
      </p:sp>
      <p:sp>
        <p:nvSpPr>
          <p:cNvPr id="32" name="Shape 26"/>
          <p:cNvSpPr/>
          <p:nvPr/>
        </p:nvSpPr>
        <p:spPr>
          <a:xfrm>
            <a:off x="457200" y="3619195"/>
            <a:ext cx="47549" cy="800100"/>
          </a:xfrm>
          <a:prstGeom prst="rect">
            <a:avLst/>
          </a:prstGeom>
          <a:solidFill>
            <a:srgbClr val="FFD700"/>
          </a:solidFill>
          <a:ln/>
        </p:spPr>
      </p:sp>
      <p:pic>
        <p:nvPicPr>
          <p:cNvPr id="33" name="Image 4" descr="preencoded.png"/>
          <p:cNvPicPr>
            <a:picLocks noChangeAspect="1"/>
          </p:cNvPicPr>
          <p:nvPr/>
        </p:nvPicPr>
        <p:blipFill>
          <a:blip r:embed="rId7"/>
          <a:srcRect l="-133" r="-133"/>
          <a:stretch/>
        </p:blipFill>
        <p:spPr>
          <a:xfrm>
            <a:off x="657454" y="3810305"/>
            <a:ext cx="171907" cy="228600"/>
          </a:xfrm>
          <a:prstGeom prst="rect">
            <a:avLst/>
          </a:prstGeom>
        </p:spPr>
      </p:pic>
      <p:sp>
        <p:nvSpPr>
          <p:cNvPr id="34" name="Text 27"/>
          <p:cNvSpPr txBox="1"/>
          <p:nvPr/>
        </p:nvSpPr>
        <p:spPr>
          <a:xfrm>
            <a:off x="942746" y="3771900"/>
            <a:ext cx="1924812"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Poppins" pitchFamily="34" charset="0"/>
                <a:ea typeface="Poppins" pitchFamily="34" charset="-122"/>
                <a:cs typeface="Poppins" pitchFamily="34" charset="-120"/>
              </a:rPr>
              <a:t>1,000%+ Social ROI</a:t>
            </a:r>
            <a:endParaRPr lang="en-US" sz="1500" dirty="0"/>
          </a:p>
        </p:txBody>
      </p:sp>
      <p:sp>
        <p:nvSpPr>
          <p:cNvPr id="35" name="Text 28"/>
          <p:cNvSpPr txBox="1"/>
          <p:nvPr/>
        </p:nvSpPr>
        <p:spPr>
          <a:xfrm>
            <a:off x="1000354" y="4076395"/>
            <a:ext cx="2147926" cy="191110"/>
          </a:xfrm>
          <a:prstGeom prst="rect">
            <a:avLst/>
          </a:prstGeom>
          <a:noFill/>
          <a:ln/>
        </p:spPr>
        <p:txBody>
          <a:bodyPr wrap="square" lIns="0" tIns="0" rIns="0" bIns="0" rtlCol="0" anchor="ctr"/>
          <a:lstStyle/>
          <a:p>
            <a:pPr marL="0" indent="0" algn="l">
              <a:buNone/>
            </a:pPr>
            <a:r>
              <a:rPr lang="en-US" sz="1000" dirty="0">
                <a:solidFill>
                  <a:srgbClr val="D1D5DB"/>
                </a:solidFill>
                <a:latin typeface="Poppins" pitchFamily="34" charset="0"/>
                <a:ea typeface="Poppins" pitchFamily="34" charset="-122"/>
                <a:cs typeface="Poppins" pitchFamily="34" charset="-120"/>
              </a:rPr>
              <a:t>Value created per IDR invested</a:t>
            </a:r>
            <a:endParaRPr lang="en-US" sz="1000" dirty="0"/>
          </a:p>
        </p:txBody>
      </p:sp>
      <p:pic>
        <p:nvPicPr>
          <p:cNvPr id="36" name="Image 5" descr="preencoded.png"/>
          <p:cNvPicPr>
            <a:picLocks noChangeAspect="1"/>
          </p:cNvPicPr>
          <p:nvPr/>
        </p:nvPicPr>
        <p:blipFill>
          <a:blip r:embed="rId8"/>
          <a:srcRect/>
          <a:stretch/>
        </p:blipFill>
        <p:spPr>
          <a:xfrm>
            <a:off x="6409944" y="3810305"/>
            <a:ext cx="228600" cy="228600"/>
          </a:xfrm>
          <a:prstGeom prst="rect">
            <a:avLst/>
          </a:prstGeom>
        </p:spPr>
      </p:pic>
      <p:sp>
        <p:nvSpPr>
          <p:cNvPr id="37" name="Shape 29"/>
          <p:cNvSpPr/>
          <p:nvPr/>
        </p:nvSpPr>
        <p:spPr>
          <a:xfrm>
            <a:off x="457200" y="4724705"/>
            <a:ext cx="11277295" cy="590702"/>
          </a:xfrm>
          <a:prstGeom prst="roundRect">
            <a:avLst>
              <a:gd name="adj" fmla="val 9987"/>
            </a:avLst>
          </a:prstGeom>
          <a:solidFill>
            <a:srgbClr val="047857">
              <a:alpha val="30000"/>
            </a:srgbClr>
          </a:solidFill>
          <a:ln/>
        </p:spPr>
      </p:sp>
      <p:pic>
        <p:nvPicPr>
          <p:cNvPr id="38" name="Image 6" descr="preencoded.png"/>
          <p:cNvPicPr>
            <a:picLocks noChangeAspect="1"/>
          </p:cNvPicPr>
          <p:nvPr/>
        </p:nvPicPr>
        <p:blipFill>
          <a:blip r:embed="rId9"/>
          <a:srcRect/>
          <a:stretch/>
        </p:blipFill>
        <p:spPr>
          <a:xfrm>
            <a:off x="609905" y="4876495"/>
            <a:ext cx="286207" cy="286207"/>
          </a:xfrm>
          <a:prstGeom prst="rect">
            <a:avLst/>
          </a:prstGeom>
        </p:spPr>
      </p:pic>
      <p:sp>
        <p:nvSpPr>
          <p:cNvPr id="39" name="Text 30"/>
          <p:cNvSpPr txBox="1"/>
          <p:nvPr/>
        </p:nvSpPr>
        <p:spPr>
          <a:xfrm>
            <a:off x="1047902" y="4886554"/>
            <a:ext cx="5629961" cy="267005"/>
          </a:xfrm>
          <a:prstGeom prst="rect">
            <a:avLst/>
          </a:prstGeom>
          <a:noFill/>
          <a:ln/>
        </p:spPr>
        <p:txBody>
          <a:bodyPr wrap="square" lIns="0" tIns="0" rIns="0" bIns="0" rtlCol="0" anchor="ctr"/>
          <a:lstStyle/>
          <a:p>
            <a:pPr marL="0" indent="0" algn="l">
              <a:buNone/>
            </a:pPr>
            <a:r>
              <a:rPr lang="en-US" sz="1500" dirty="0">
                <a:solidFill>
                  <a:srgbClr val="FFFFFF"/>
                </a:solidFill>
                <a:latin typeface="Poppins" pitchFamily="34" charset="0"/>
                <a:ea typeface="Poppins" pitchFamily="34" charset="-122"/>
                <a:cs typeface="Poppins" pitchFamily="34" charset="-120"/>
              </a:rPr>
              <a:t>Cost per life saved: IDR 3M vs IDR 50M traditional methods</a:t>
            </a:r>
            <a:endParaRPr lang="en-US" sz="1500" dirty="0"/>
          </a:p>
        </p:txBody>
      </p:sp>
      <p:sp>
        <p:nvSpPr>
          <p:cNvPr id="40" name="Shape 31"/>
          <p:cNvSpPr/>
          <p:nvPr/>
        </p:nvSpPr>
        <p:spPr>
          <a:xfrm>
            <a:off x="0" y="6782105"/>
            <a:ext cx="12191695" cy="75895"/>
          </a:xfrm>
          <a:prstGeom prst="rect">
            <a:avLst/>
          </a:prstGeom>
          <a:solidFill>
            <a:srgbClr val="3B82F6"/>
          </a:solidFill>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1180</Words>
  <Application>Microsoft Office PowerPoint</Application>
  <PresentationFormat>Widescreen</PresentationFormat>
  <Paragraphs>198</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Montserrat</vt:lpstr>
      <vt:lpstr>Poppins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Generated by Gen-Spark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Multi-page HTML Content</dc:title>
  <dc:subject>PptxGenJS Presentation</dc:subject>
  <dc:creator>Visual Extract to PPTX Converter</dc:creator>
  <cp:lastModifiedBy>ccsa6789@outlook.com</cp:lastModifiedBy>
  <cp:revision>2</cp:revision>
  <dcterms:created xsi:type="dcterms:W3CDTF">2025-09-28T17:06:40Z</dcterms:created>
  <dcterms:modified xsi:type="dcterms:W3CDTF">2025-09-28T17:15:28Z</dcterms:modified>
</cp:coreProperties>
</file>